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1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B7B7A9"/>
                </a:solidFill>
                <a:latin typeface="Franklin Gothic Book"/>
                <a:cs typeface="Franklin Gothic Book"/>
              </a:rPr>
              <a:t>‹#›</a:t>
            </a:fld>
            <a:endParaRPr lang="en-US" sz="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8954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B7B7A9"/>
                </a:solidFill>
                <a:latin typeface="Franklin Gothic Book"/>
                <a:cs typeface="Franklin Gothic Book"/>
              </a:rPr>
              <a:t>‹#›</a:t>
            </a:fld>
            <a:endParaRPr lang="en-US" sz="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9499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B7B7A9"/>
                </a:solidFill>
                <a:latin typeface="Franklin Gothic Book"/>
                <a:cs typeface="Franklin Gothic Book"/>
              </a:rPr>
              <a:t>‹#›</a:t>
            </a:fld>
            <a:endParaRPr lang="en-US" sz="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7479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B7B7A9"/>
                </a:solidFill>
                <a:latin typeface="Franklin Gothic Book"/>
                <a:cs typeface="Franklin Gothic Book"/>
              </a:rPr>
              <a:t>‹#›</a:t>
            </a:fld>
            <a:endParaRPr lang="en-US" sz="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6560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B7B7A9"/>
                </a:solidFill>
                <a:latin typeface="Franklin Gothic Book"/>
                <a:cs typeface="Franklin Gothic Book"/>
              </a:rPr>
              <a:t>‹#›</a:t>
            </a:fld>
            <a:endParaRPr lang="en-US" sz="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998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5/3/2017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B7B7A9"/>
                </a:solidFill>
                <a:latin typeface="Franklin Gothic Book"/>
                <a:cs typeface="Franklin Gothic Book"/>
              </a:rPr>
              <a:t>‹#›</a:t>
            </a:fld>
            <a:endParaRPr lang="en-US" sz="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7574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5/3/2017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B7B7A9"/>
                </a:solidFill>
                <a:latin typeface="Franklin Gothic Book"/>
                <a:cs typeface="Franklin Gothic Book"/>
              </a:rPr>
              <a:t>‹#›</a:t>
            </a:fld>
            <a:endParaRPr lang="en-US" sz="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5063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5/3/2017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B7B7A9"/>
                </a:solidFill>
                <a:latin typeface="Franklin Gothic Book"/>
                <a:cs typeface="Franklin Gothic Book"/>
              </a:rPr>
              <a:t>‹#›</a:t>
            </a:fld>
            <a:endParaRPr lang="en-US" sz="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0062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5/3/2017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B7B7A9"/>
                </a:solidFill>
                <a:latin typeface="Franklin Gothic Book"/>
                <a:cs typeface="Franklin Gothic Book"/>
              </a:rPr>
              <a:t>‹#›</a:t>
            </a:fld>
            <a:endParaRPr lang="en-US" sz="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9113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5/3/2017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B7B7A9"/>
                </a:solidFill>
                <a:latin typeface="Franklin Gothic Book"/>
                <a:cs typeface="Franklin Gothic Book"/>
              </a:rPr>
              <a:t>‹#›</a:t>
            </a:fld>
            <a:endParaRPr lang="en-US" sz="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6139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5/3/2017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B7B7A9"/>
                </a:solidFill>
                <a:latin typeface="Franklin Gothic Book"/>
                <a:cs typeface="Franklin Gothic Book"/>
              </a:rPr>
              <a:t>‹#›</a:t>
            </a:fld>
            <a:endParaRPr lang="en-US" sz="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9719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5/3/2017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84455">
              <a:lnSpc>
                <a:spcPct val="100000"/>
              </a:lnSpc>
            </a:pPr>
            <a:fld id="{81D60167-4931-47E6-BA6A-407CBD079E47}" type="slidenum">
              <a:rPr lang="en-US" sz="800" smtClean="0">
                <a:solidFill>
                  <a:srgbClr val="B7B7A9"/>
                </a:solidFill>
                <a:latin typeface="Franklin Gothic Book"/>
                <a:cs typeface="Franklin Gothic Book"/>
              </a:rPr>
              <a:t>‹#›</a:t>
            </a:fld>
            <a:endParaRPr lang="en-US" sz="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433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mfordbiogas.com/Kappe%20Gasification%20for%20SF.pdfSimila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mfordadvocate.com/news/articl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5"/>
          <p:cNvSpPr/>
          <p:nvPr/>
        </p:nvSpPr>
        <p:spPr>
          <a:xfrm>
            <a:off x="2021064" y="5237121"/>
            <a:ext cx="1752864" cy="1334586"/>
          </a:xfrm>
          <a:custGeom>
            <a:avLst/>
            <a:gdLst/>
            <a:ahLst/>
            <a:cxnLst/>
            <a:rect l="l" t="t" r="r" b="b"/>
            <a:pathLst>
              <a:path w="2448718" h="1777999">
                <a:moveTo>
                  <a:pt x="0" y="0"/>
                </a:moveTo>
                <a:lnTo>
                  <a:pt x="2448718" y="0"/>
                </a:lnTo>
                <a:lnTo>
                  <a:pt x="2448718" y="1777999"/>
                </a:lnTo>
                <a:lnTo>
                  <a:pt x="0" y="17779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32" name="Picture 8" descr="http://expressdemolitionnyc.com/wp-content/uploads/2014/11/construction_worksite_clean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78" y="5254083"/>
            <a:ext cx="1740849" cy="12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33" y="3089562"/>
            <a:ext cx="5502715" cy="2841744"/>
          </a:xfrm>
          <a:prstGeom prst="rect">
            <a:avLst/>
          </a:prstGeom>
        </p:spPr>
      </p:pic>
      <p:sp>
        <p:nvSpPr>
          <p:cNvPr id="27" name="object 5"/>
          <p:cNvSpPr/>
          <p:nvPr/>
        </p:nvSpPr>
        <p:spPr>
          <a:xfrm>
            <a:off x="2026719" y="3847014"/>
            <a:ext cx="1752864" cy="1334586"/>
          </a:xfrm>
          <a:custGeom>
            <a:avLst/>
            <a:gdLst/>
            <a:ahLst/>
            <a:cxnLst/>
            <a:rect l="l" t="t" r="r" b="b"/>
            <a:pathLst>
              <a:path w="2448718" h="1777999">
                <a:moveTo>
                  <a:pt x="0" y="0"/>
                </a:moveTo>
                <a:lnTo>
                  <a:pt x="2448718" y="0"/>
                </a:lnTo>
                <a:lnTo>
                  <a:pt x="2448718" y="1777999"/>
                </a:lnTo>
                <a:lnTo>
                  <a:pt x="0" y="17779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30" name="Picture 6" descr="http://utilitybranding.net/images/Compost-windrow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79" y="3855495"/>
            <a:ext cx="1746504" cy="13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ject 5"/>
          <p:cNvSpPr/>
          <p:nvPr/>
        </p:nvSpPr>
        <p:spPr>
          <a:xfrm>
            <a:off x="194433" y="5237121"/>
            <a:ext cx="1752864" cy="1334586"/>
          </a:xfrm>
          <a:custGeom>
            <a:avLst/>
            <a:gdLst/>
            <a:ahLst/>
            <a:cxnLst/>
            <a:rect l="l" t="t" r="r" b="b"/>
            <a:pathLst>
              <a:path w="2448718" h="1777999">
                <a:moveTo>
                  <a:pt x="0" y="0"/>
                </a:moveTo>
                <a:lnTo>
                  <a:pt x="2448718" y="0"/>
                </a:lnTo>
                <a:lnTo>
                  <a:pt x="2448718" y="1777999"/>
                </a:lnTo>
                <a:lnTo>
                  <a:pt x="0" y="17779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8" name="Picture 4" descr="http://www.bbsrc.ac.uk/bbsrc/cache/file/9B894822-9F68-4F5F-8D1A6F69D1F2C9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6" y="5254083"/>
            <a:ext cx="1749684" cy="12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sagolden.com/wp-content/uploads/2017/02/mswlandfi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6" y="3855495"/>
            <a:ext cx="1746504" cy="13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5"/>
          <p:cNvSpPr/>
          <p:nvPr/>
        </p:nvSpPr>
        <p:spPr>
          <a:xfrm>
            <a:off x="176686" y="3847014"/>
            <a:ext cx="1752864" cy="1334586"/>
          </a:xfrm>
          <a:custGeom>
            <a:avLst/>
            <a:gdLst/>
            <a:ahLst/>
            <a:cxnLst/>
            <a:rect l="l" t="t" r="r" b="b"/>
            <a:pathLst>
              <a:path w="2448718" h="1777999">
                <a:moveTo>
                  <a:pt x="0" y="0"/>
                </a:moveTo>
                <a:lnTo>
                  <a:pt x="2448718" y="0"/>
                </a:lnTo>
                <a:lnTo>
                  <a:pt x="2448718" y="1777999"/>
                </a:lnTo>
                <a:lnTo>
                  <a:pt x="0" y="17779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398114" y="1318628"/>
            <a:ext cx="7759700" cy="260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5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5"/>
              </a:spcBef>
            </a:pPr>
            <a:endParaRPr sz="1200" dirty="0"/>
          </a:p>
          <a:p>
            <a:pPr marL="12700" marR="12700">
              <a:lnSpc>
                <a:spcPct val="84500"/>
              </a:lnSpc>
            </a:pPr>
            <a:r>
              <a:rPr sz="3500" spc="-35" dirty="0" smtClean="0">
                <a:latin typeface="Arial"/>
                <a:cs typeface="Arial"/>
              </a:rPr>
              <a:t>G</a:t>
            </a:r>
            <a:r>
              <a:rPr sz="3500" spc="0" dirty="0" smtClean="0">
                <a:latin typeface="Arial"/>
                <a:cs typeface="Arial"/>
              </a:rPr>
              <a:t>asi</a:t>
            </a:r>
            <a:r>
              <a:rPr sz="3500" spc="-15" dirty="0" smtClean="0">
                <a:latin typeface="Arial"/>
                <a:cs typeface="Arial"/>
              </a:rPr>
              <a:t>f</a:t>
            </a:r>
            <a:r>
              <a:rPr sz="3500" spc="0" dirty="0" smtClean="0">
                <a:latin typeface="Arial"/>
                <a:cs typeface="Arial"/>
              </a:rPr>
              <a:t>ica</a:t>
            </a:r>
            <a:r>
              <a:rPr sz="3500" spc="-15" dirty="0" smtClean="0">
                <a:latin typeface="Arial"/>
                <a:cs typeface="Arial"/>
              </a:rPr>
              <a:t>t</a:t>
            </a:r>
            <a:r>
              <a:rPr sz="3500" spc="0" dirty="0" smtClean="0">
                <a:latin typeface="Arial"/>
                <a:cs typeface="Arial"/>
              </a:rPr>
              <a:t>ion</a:t>
            </a:r>
            <a:r>
              <a:rPr sz="3500" spc="-5" dirty="0" smtClean="0">
                <a:latin typeface="Arial"/>
                <a:cs typeface="Arial"/>
              </a:rPr>
              <a:t> </a:t>
            </a:r>
            <a:r>
              <a:rPr lang="en-US" sz="3500" dirty="0">
                <a:latin typeface="Arial"/>
                <a:cs typeface="Arial"/>
              </a:rPr>
              <a:t>O</a:t>
            </a:r>
            <a:r>
              <a:rPr sz="3500" spc="-10" dirty="0" smtClean="0">
                <a:latin typeface="Arial"/>
                <a:cs typeface="Arial"/>
              </a:rPr>
              <a:t>f</a:t>
            </a:r>
            <a:r>
              <a:rPr sz="3500" spc="-5" dirty="0" smtClean="0">
                <a:latin typeface="Arial"/>
                <a:cs typeface="Arial"/>
              </a:rPr>
              <a:t> </a:t>
            </a:r>
            <a:r>
              <a:rPr lang="en-US" sz="3500" dirty="0">
                <a:latin typeface="Arial"/>
                <a:cs typeface="Arial"/>
              </a:rPr>
              <a:t>A</a:t>
            </a:r>
            <a:r>
              <a:rPr lang="en-US" sz="3500" spc="0" dirty="0" smtClean="0">
                <a:latin typeface="Arial"/>
                <a:cs typeface="Arial"/>
              </a:rPr>
              <a:t>ny </a:t>
            </a:r>
            <a:r>
              <a:rPr lang="en-US" sz="3500" dirty="0">
                <a:latin typeface="Arial"/>
                <a:cs typeface="Arial"/>
              </a:rPr>
              <a:t>W</a:t>
            </a:r>
            <a:r>
              <a:rPr lang="en-US" sz="3500" spc="0" dirty="0" smtClean="0">
                <a:latin typeface="Arial"/>
                <a:cs typeface="Arial"/>
              </a:rPr>
              <a:t>aste Train:</a:t>
            </a:r>
          </a:p>
          <a:p>
            <a:pPr marL="12700" marR="12700">
              <a:lnSpc>
                <a:spcPct val="84500"/>
              </a:lnSpc>
            </a:pPr>
            <a:r>
              <a:rPr lang="en-US" sz="3500" dirty="0" smtClean="0">
                <a:latin typeface="Arial"/>
                <a:cs typeface="Arial"/>
              </a:rPr>
              <a:t>Agriculture, MSW, Sludge &amp; Bio-Solids, Construction Waste, etc. </a:t>
            </a:r>
            <a:endParaRPr sz="3500" dirty="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0"/>
              </a:spcBef>
            </a:pPr>
            <a:endParaRPr sz="950" dirty="0"/>
          </a:p>
        </p:txBody>
      </p:sp>
      <p:sp>
        <p:nvSpPr>
          <p:cNvPr id="10" name="object 10"/>
          <p:cNvSpPr/>
          <p:nvPr/>
        </p:nvSpPr>
        <p:spPr>
          <a:xfrm>
            <a:off x="926319" y="3326781"/>
            <a:ext cx="609600" cy="380999"/>
          </a:xfrm>
          <a:custGeom>
            <a:avLst/>
            <a:gdLst/>
            <a:ahLst/>
            <a:cxnLst/>
            <a:rect l="l" t="t" r="r" b="b"/>
            <a:pathLst>
              <a:path w="609600" h="380999">
                <a:moveTo>
                  <a:pt x="419100" y="0"/>
                </a:moveTo>
                <a:lnTo>
                  <a:pt x="419100" y="95250"/>
                </a:lnTo>
                <a:lnTo>
                  <a:pt x="0" y="95250"/>
                </a:lnTo>
                <a:lnTo>
                  <a:pt x="0" y="285749"/>
                </a:lnTo>
                <a:lnTo>
                  <a:pt x="419100" y="285749"/>
                </a:lnTo>
                <a:lnTo>
                  <a:pt x="419100" y="380999"/>
                </a:lnTo>
                <a:lnTo>
                  <a:pt x="609600" y="190499"/>
                </a:lnTo>
                <a:lnTo>
                  <a:pt x="419100" y="0"/>
                </a:lnTo>
                <a:close/>
              </a:path>
            </a:pathLst>
          </a:custGeom>
          <a:solidFill>
            <a:srgbClr val="433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6319" y="3326781"/>
            <a:ext cx="609599" cy="380999"/>
          </a:xfrm>
          <a:custGeom>
            <a:avLst/>
            <a:gdLst/>
            <a:ahLst/>
            <a:cxnLst/>
            <a:rect l="l" t="t" r="r" b="b"/>
            <a:pathLst>
              <a:path w="609599" h="380999">
                <a:moveTo>
                  <a:pt x="0" y="285749"/>
                </a:moveTo>
                <a:lnTo>
                  <a:pt x="419099" y="285749"/>
                </a:lnTo>
                <a:lnTo>
                  <a:pt x="419099" y="380999"/>
                </a:lnTo>
                <a:lnTo>
                  <a:pt x="609599" y="190499"/>
                </a:lnTo>
                <a:lnTo>
                  <a:pt x="419099" y="0"/>
                </a:lnTo>
                <a:lnTo>
                  <a:pt x="419099" y="95249"/>
                </a:lnTo>
                <a:lnTo>
                  <a:pt x="0" y="95249"/>
                </a:lnTo>
                <a:lnTo>
                  <a:pt x="0" y="285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62800" y="5181600"/>
            <a:ext cx="1745197" cy="12211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47513" y="5194300"/>
            <a:ext cx="1760483" cy="1208483"/>
          </a:xfrm>
          <a:custGeom>
            <a:avLst/>
            <a:gdLst/>
            <a:ahLst/>
            <a:cxnLst/>
            <a:rect l="l" t="t" r="r" b="b"/>
            <a:pathLst>
              <a:path w="2448717" h="1767283">
                <a:moveTo>
                  <a:pt x="0" y="0"/>
                </a:moveTo>
                <a:lnTo>
                  <a:pt x="2448717" y="0"/>
                </a:lnTo>
                <a:lnTo>
                  <a:pt x="2448717" y="1767283"/>
                </a:lnTo>
                <a:lnTo>
                  <a:pt x="0" y="176728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36886" y="5824952"/>
            <a:ext cx="990600" cy="381000"/>
          </a:xfrm>
          <a:custGeom>
            <a:avLst/>
            <a:gdLst/>
            <a:ahLst/>
            <a:cxnLst/>
            <a:rect l="l" t="t" r="r" b="b"/>
            <a:pathLst>
              <a:path w="990600" h="381000">
                <a:moveTo>
                  <a:pt x="800100" y="0"/>
                </a:moveTo>
                <a:lnTo>
                  <a:pt x="8001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800100" y="285750"/>
                </a:lnTo>
                <a:lnTo>
                  <a:pt x="800100" y="381000"/>
                </a:lnTo>
                <a:lnTo>
                  <a:pt x="990600" y="190500"/>
                </a:lnTo>
                <a:lnTo>
                  <a:pt x="800100" y="0"/>
                </a:lnTo>
                <a:close/>
              </a:path>
            </a:pathLst>
          </a:custGeom>
          <a:solidFill>
            <a:srgbClr val="433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43238" y="5816840"/>
            <a:ext cx="990599" cy="380999"/>
          </a:xfrm>
          <a:custGeom>
            <a:avLst/>
            <a:gdLst/>
            <a:ahLst/>
            <a:cxnLst/>
            <a:rect l="l" t="t" r="r" b="b"/>
            <a:pathLst>
              <a:path w="990599" h="380999">
                <a:moveTo>
                  <a:pt x="0" y="285749"/>
                </a:moveTo>
                <a:lnTo>
                  <a:pt x="800099" y="285749"/>
                </a:lnTo>
                <a:lnTo>
                  <a:pt x="800099" y="380999"/>
                </a:lnTo>
                <a:lnTo>
                  <a:pt x="990599" y="190499"/>
                </a:lnTo>
                <a:lnTo>
                  <a:pt x="800099" y="0"/>
                </a:lnTo>
                <a:lnTo>
                  <a:pt x="800099" y="95249"/>
                </a:lnTo>
                <a:lnTo>
                  <a:pt x="0" y="95249"/>
                </a:lnTo>
                <a:lnTo>
                  <a:pt x="0" y="285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45957" y="3449790"/>
            <a:ext cx="1746504" cy="1225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30148" y="3431365"/>
            <a:ext cx="1762313" cy="1243721"/>
          </a:xfrm>
          <a:custGeom>
            <a:avLst/>
            <a:gdLst/>
            <a:ahLst/>
            <a:cxnLst/>
            <a:rect l="l" t="t" r="r" b="b"/>
            <a:pathLst>
              <a:path w="2448717" h="1777999">
                <a:moveTo>
                  <a:pt x="0" y="0"/>
                </a:moveTo>
                <a:lnTo>
                  <a:pt x="2448717" y="0"/>
                </a:lnTo>
                <a:lnTo>
                  <a:pt x="2448717" y="1777999"/>
                </a:lnTo>
                <a:lnTo>
                  <a:pt x="0" y="17779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0048" y="3466014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419100" y="0"/>
                </a:moveTo>
                <a:lnTo>
                  <a:pt x="4191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419100" y="285750"/>
                </a:lnTo>
                <a:lnTo>
                  <a:pt x="419100" y="381000"/>
                </a:lnTo>
                <a:lnTo>
                  <a:pt x="609600" y="190500"/>
                </a:lnTo>
                <a:lnTo>
                  <a:pt x="419100" y="0"/>
                </a:lnTo>
                <a:close/>
              </a:path>
            </a:pathLst>
          </a:custGeom>
          <a:solidFill>
            <a:srgbClr val="433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40048" y="3457903"/>
            <a:ext cx="609599" cy="380999"/>
          </a:xfrm>
          <a:custGeom>
            <a:avLst/>
            <a:gdLst/>
            <a:ahLst/>
            <a:cxnLst/>
            <a:rect l="l" t="t" r="r" b="b"/>
            <a:pathLst>
              <a:path w="609599" h="380999">
                <a:moveTo>
                  <a:pt x="0" y="285749"/>
                </a:moveTo>
                <a:lnTo>
                  <a:pt x="419099" y="285749"/>
                </a:lnTo>
                <a:lnTo>
                  <a:pt x="419099" y="380999"/>
                </a:lnTo>
                <a:lnTo>
                  <a:pt x="609599" y="190499"/>
                </a:lnTo>
                <a:lnTo>
                  <a:pt x="419099" y="0"/>
                </a:lnTo>
                <a:lnTo>
                  <a:pt x="419099" y="95249"/>
                </a:lnTo>
                <a:lnTo>
                  <a:pt x="0" y="95249"/>
                </a:lnTo>
                <a:lnTo>
                  <a:pt x="0" y="28574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926319" y="705078"/>
            <a:ext cx="7655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spc="-35" dirty="0" smtClean="0">
                <a:latin typeface="Arial"/>
                <a:cs typeface="Arial"/>
              </a:rPr>
              <a:t>RELIANCE ENERGY SYSTEM 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97830"/>
          </a:xfrm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Biosolids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35" dirty="0" smtClean="0">
                <a:solidFill>
                  <a:srgbClr val="262626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asi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ica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ion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Con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igura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ions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10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1399" y="1507433"/>
            <a:ext cx="4190998" cy="2209799"/>
          </a:xfrm>
          <a:custGeom>
            <a:avLst/>
            <a:gdLst/>
            <a:ahLst/>
            <a:cxnLst/>
            <a:rect l="l" t="t" r="r" b="b"/>
            <a:pathLst>
              <a:path w="4190998" h="2209799">
                <a:moveTo>
                  <a:pt x="0" y="0"/>
                </a:moveTo>
                <a:lnTo>
                  <a:pt x="4190998" y="0"/>
                </a:lnTo>
                <a:lnTo>
                  <a:pt x="4190998" y="2209799"/>
                </a:lnTo>
                <a:lnTo>
                  <a:pt x="0" y="22097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33E98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7447" y="4929447"/>
            <a:ext cx="1645920" cy="960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799" y="4495800"/>
            <a:ext cx="0" cy="431799"/>
          </a:xfrm>
          <a:custGeom>
            <a:avLst/>
            <a:gdLst/>
            <a:ahLst/>
            <a:cxnLst/>
            <a:rect l="l" t="t" r="r" b="b"/>
            <a:pathLst>
              <a:path h="431799">
                <a:moveTo>
                  <a:pt x="0" y="0"/>
                </a:moveTo>
                <a:lnTo>
                  <a:pt x="0" y="431799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299" y="48260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0"/>
                </a:lnTo>
                <a:lnTo>
                  <a:pt x="635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3446" y="4929447"/>
            <a:ext cx="1645920" cy="960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3198" y="54102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1998" y="53467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1200" y="54102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40000" y="53467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7198" y="5410200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5998" y="53467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29446" y="4929447"/>
            <a:ext cx="1645918" cy="960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15446" y="4929447"/>
            <a:ext cx="1645920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05200" y="5892800"/>
            <a:ext cx="0" cy="584199"/>
          </a:xfrm>
          <a:custGeom>
            <a:avLst/>
            <a:gdLst/>
            <a:ahLst/>
            <a:cxnLst/>
            <a:rect l="l" t="t" r="r" b="b"/>
            <a:pathLst>
              <a:path h="584199">
                <a:moveTo>
                  <a:pt x="0" y="584199"/>
                </a:move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1700" y="58674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0"/>
                </a:moveTo>
                <a:lnTo>
                  <a:pt x="0" y="127000"/>
                </a:lnTo>
                <a:lnTo>
                  <a:pt x="127000" y="127000"/>
                </a:lnTo>
                <a:lnTo>
                  <a:pt x="635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5200" y="6477000"/>
            <a:ext cx="4571998" cy="0"/>
          </a:xfrm>
          <a:custGeom>
            <a:avLst/>
            <a:gdLst/>
            <a:ahLst/>
            <a:cxnLst/>
            <a:rect l="l" t="t" r="r" b="b"/>
            <a:pathLst>
              <a:path w="4571998">
                <a:moveTo>
                  <a:pt x="0" y="0"/>
                </a:moveTo>
                <a:lnTo>
                  <a:pt x="4571998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77198" y="5867400"/>
            <a:ext cx="0" cy="609599"/>
          </a:xfrm>
          <a:custGeom>
            <a:avLst/>
            <a:gdLst/>
            <a:ahLst/>
            <a:cxnLst/>
            <a:rect l="l" t="t" r="r" b="b"/>
            <a:pathLst>
              <a:path h="609599">
                <a:moveTo>
                  <a:pt x="0" y="609599"/>
                </a:move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7198" y="4368800"/>
            <a:ext cx="0" cy="584199"/>
          </a:xfrm>
          <a:custGeom>
            <a:avLst/>
            <a:gdLst/>
            <a:ahLst/>
            <a:cxnLst/>
            <a:rect l="l" t="t" r="r" b="b"/>
            <a:pathLst>
              <a:path h="584199">
                <a:moveTo>
                  <a:pt x="0" y="584199"/>
                </a:move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13698" y="43434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0"/>
                </a:moveTo>
                <a:lnTo>
                  <a:pt x="0" y="127000"/>
                </a:lnTo>
                <a:lnTo>
                  <a:pt x="127000" y="127000"/>
                </a:lnTo>
                <a:lnTo>
                  <a:pt x="635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00627" y="1535907"/>
            <a:ext cx="4193540" cy="277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u="heavy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400" u="heavy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lo</a:t>
            </a:r>
            <a:r>
              <a:rPr sz="2400" u="heavy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se-Coup</a:t>
            </a:r>
            <a:r>
              <a:rPr sz="2400" u="heavy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le</a:t>
            </a:r>
            <a:r>
              <a:rPr sz="2400" u="heavy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 Gasi</a:t>
            </a:r>
            <a:r>
              <a:rPr sz="2400" u="heavy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400" u="heavy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</a:t>
            </a:r>
            <a:r>
              <a:rPr sz="2400" u="heavy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ti</a:t>
            </a:r>
            <a:r>
              <a:rPr sz="2400" u="heavy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on</a:t>
            </a:r>
            <a:endParaRPr sz="2400" dirty="0">
              <a:latin typeface="Franklin Gothic Book"/>
              <a:cs typeface="Franklin Gothic Book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 syn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cleaning</a:t>
            </a:r>
            <a:endParaRPr sz="2400" dirty="0">
              <a:latin typeface="Franklin Gothic Book"/>
              <a:cs typeface="Franklin Gothic Book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7C93A0"/>
              </a:buClr>
              <a:buFont typeface="Arial"/>
              <a:buChar char="•"/>
            </a:pPr>
            <a:endParaRPr sz="65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Syn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th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rmally oxidized</a:t>
            </a:r>
            <a:endParaRPr sz="2400" dirty="0">
              <a:latin typeface="Franklin Gothic Book"/>
              <a:cs typeface="Franklin Gothic Book"/>
            </a:endParaRPr>
          </a:p>
          <a:p>
            <a:pPr>
              <a:lnSpc>
                <a:spcPts val="1100"/>
              </a:lnSpc>
              <a:spcBef>
                <a:spcPts val="59"/>
              </a:spcBef>
              <a:buClr>
                <a:srgbClr val="7C93A0"/>
              </a:buClr>
              <a:buFont typeface="Arial"/>
              <a:buChar char="•"/>
            </a:pPr>
            <a:endParaRPr sz="1100" dirty="0"/>
          </a:p>
          <a:p>
            <a:pPr marL="241300" marR="360680" indent="-228600">
              <a:lnSpc>
                <a:spcPts val="245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Heat recovery and/or power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eneration from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flue 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</a:t>
            </a:r>
            <a:endParaRPr sz="2400" dirty="0">
              <a:latin typeface="Franklin Gothic Book"/>
              <a:cs typeface="Franklin Gothic Book"/>
            </a:endParaRPr>
          </a:p>
          <a:p>
            <a:pPr>
              <a:lnSpc>
                <a:spcPts val="950"/>
              </a:lnSpc>
              <a:spcBef>
                <a:spcPts val="16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25" name="object 25"/>
          <p:cNvSpPr txBox="1"/>
          <p:nvPr/>
        </p:nvSpPr>
        <p:spPr>
          <a:xfrm>
            <a:off x="526020" y="5257800"/>
            <a:ext cx="1310640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Dewa</a:t>
            </a:r>
            <a:r>
              <a:rPr sz="2000" spc="-10" dirty="0" smtClean="0">
                <a:solidFill>
                  <a:srgbClr val="FFFFFF"/>
                </a:solidFill>
                <a:latin typeface="Arial"/>
                <a:cs typeface="Arial"/>
              </a:rPr>
              <a:t>tering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0497" y="4160520"/>
            <a:ext cx="123444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50" dirty="0" smtClean="0">
                <a:latin typeface="Franklin Gothic Book"/>
                <a:cs typeface="Franklin Gothic Book"/>
              </a:rPr>
              <a:t>W</a:t>
            </a:r>
            <a:r>
              <a:rPr sz="2000" spc="-25" dirty="0" smtClean="0">
                <a:latin typeface="Franklin Gothic Book"/>
                <a:cs typeface="Franklin Gothic Book"/>
              </a:rPr>
              <a:t>e</a:t>
            </a:r>
            <a:r>
              <a:rPr sz="2000" spc="-10" dirty="0" smtClean="0">
                <a:latin typeface="Franklin Gothic Book"/>
                <a:cs typeface="Franklin Gothic Book"/>
              </a:rPr>
              <a:t>t Sludg</a:t>
            </a:r>
            <a:r>
              <a:rPr sz="2000" spc="-15" dirty="0" smtClean="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87414" y="5257800"/>
            <a:ext cx="759460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Drying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76873" y="5257800"/>
            <a:ext cx="1352550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 smtClean="0">
                <a:solidFill>
                  <a:srgbClr val="FFFFFF"/>
                </a:solidFill>
                <a:latin typeface="Arial"/>
                <a:cs typeface="Arial"/>
              </a:rPr>
              <a:t>Gasi</a:t>
            </a:r>
            <a:r>
              <a:rPr sz="2000" spc="-10" dirty="0" smtClean="0">
                <a:solidFill>
                  <a:srgbClr val="FFFFFF"/>
                </a:solidFill>
                <a:latin typeface="Arial"/>
                <a:cs typeface="Arial"/>
              </a:rPr>
              <a:t>fication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75858" y="5105400"/>
            <a:ext cx="1127125" cy="619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6364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Syngas U</a:t>
            </a:r>
            <a:r>
              <a:rPr sz="2000" spc="-10" dirty="0" smtClean="0">
                <a:solidFill>
                  <a:srgbClr val="FFFFFF"/>
                </a:solidFill>
                <a:latin typeface="Arial"/>
                <a:cs typeface="Arial"/>
              </a:rPr>
              <a:t>tilization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34094" y="6141719"/>
            <a:ext cx="184340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smtClean="0">
                <a:latin typeface="Franklin Gothic Book"/>
                <a:cs typeface="Franklin Gothic Book"/>
              </a:rPr>
              <a:t>Energy </a:t>
            </a:r>
            <a:r>
              <a:rPr sz="2000" spc="-60" dirty="0" smtClean="0">
                <a:latin typeface="Franklin Gothic Book"/>
                <a:cs typeface="Franklin Gothic Book"/>
              </a:rPr>
              <a:t>f</a:t>
            </a:r>
            <a:r>
              <a:rPr sz="2000" spc="-10" dirty="0" smtClean="0">
                <a:latin typeface="Franklin Gothic Book"/>
                <a:cs typeface="Franklin Gothic Book"/>
              </a:rPr>
              <a:t>or </a:t>
            </a:r>
            <a:r>
              <a:rPr sz="2000" spc="-15" dirty="0" smtClean="0">
                <a:latin typeface="Franklin Gothic Book"/>
                <a:cs typeface="Franklin Gothic Book"/>
              </a:rPr>
              <a:t>D</a:t>
            </a:r>
            <a:r>
              <a:rPr sz="2000" spc="45" dirty="0" smtClean="0">
                <a:latin typeface="Franklin Gothic Book"/>
                <a:cs typeface="Franklin Gothic Book"/>
              </a:rPr>
              <a:t>r</a:t>
            </a:r>
            <a:r>
              <a:rPr sz="2000" spc="0" dirty="0" smtClean="0">
                <a:latin typeface="Franklin Gothic Book"/>
                <a:cs typeface="Franklin Gothic Book"/>
              </a:rPr>
              <a:t>ying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86000" y="4648200"/>
            <a:ext cx="2285999" cy="1523999"/>
          </a:xfrm>
          <a:custGeom>
            <a:avLst/>
            <a:gdLst/>
            <a:ahLst/>
            <a:cxnLst/>
            <a:rect l="l" t="t" r="r" b="b"/>
            <a:pathLst>
              <a:path w="2285999" h="1523999">
                <a:moveTo>
                  <a:pt x="0" y="761999"/>
                </a:moveTo>
                <a:lnTo>
                  <a:pt x="3789" y="699504"/>
                </a:lnTo>
                <a:lnTo>
                  <a:pt x="14959" y="638399"/>
                </a:lnTo>
                <a:lnTo>
                  <a:pt x="33218" y="578882"/>
                </a:lnTo>
                <a:lnTo>
                  <a:pt x="58270" y="521148"/>
                </a:lnTo>
                <a:lnTo>
                  <a:pt x="89822" y="465395"/>
                </a:lnTo>
                <a:lnTo>
                  <a:pt x="127579" y="411817"/>
                </a:lnTo>
                <a:lnTo>
                  <a:pt x="171247" y="360610"/>
                </a:lnTo>
                <a:lnTo>
                  <a:pt x="220532" y="311972"/>
                </a:lnTo>
                <a:lnTo>
                  <a:pt x="275140" y="266098"/>
                </a:lnTo>
                <a:lnTo>
                  <a:pt x="334776" y="223184"/>
                </a:lnTo>
                <a:lnTo>
                  <a:pt x="399147" y="183426"/>
                </a:lnTo>
                <a:lnTo>
                  <a:pt x="467958" y="147021"/>
                </a:lnTo>
                <a:lnTo>
                  <a:pt x="540916" y="114165"/>
                </a:lnTo>
                <a:lnTo>
                  <a:pt x="617725" y="85053"/>
                </a:lnTo>
                <a:lnTo>
                  <a:pt x="698092" y="59881"/>
                </a:lnTo>
                <a:lnTo>
                  <a:pt x="781723" y="38847"/>
                </a:lnTo>
                <a:lnTo>
                  <a:pt x="868323" y="22145"/>
                </a:lnTo>
                <a:lnTo>
                  <a:pt x="957599" y="9973"/>
                </a:lnTo>
                <a:lnTo>
                  <a:pt x="1049255" y="2526"/>
                </a:lnTo>
                <a:lnTo>
                  <a:pt x="1142999" y="0"/>
                </a:lnTo>
                <a:lnTo>
                  <a:pt x="1236743" y="2526"/>
                </a:lnTo>
                <a:lnTo>
                  <a:pt x="1328400" y="9973"/>
                </a:lnTo>
                <a:lnTo>
                  <a:pt x="1417675" y="22145"/>
                </a:lnTo>
                <a:lnTo>
                  <a:pt x="1504275" y="38847"/>
                </a:lnTo>
                <a:lnTo>
                  <a:pt x="1587906" y="59881"/>
                </a:lnTo>
                <a:lnTo>
                  <a:pt x="1668273" y="85053"/>
                </a:lnTo>
                <a:lnTo>
                  <a:pt x="1745082" y="114165"/>
                </a:lnTo>
                <a:lnTo>
                  <a:pt x="1818040" y="147021"/>
                </a:lnTo>
                <a:lnTo>
                  <a:pt x="1886851" y="183426"/>
                </a:lnTo>
                <a:lnTo>
                  <a:pt x="1951222" y="223184"/>
                </a:lnTo>
                <a:lnTo>
                  <a:pt x="2010858" y="266098"/>
                </a:lnTo>
                <a:lnTo>
                  <a:pt x="2065466" y="311972"/>
                </a:lnTo>
                <a:lnTo>
                  <a:pt x="2114751" y="360610"/>
                </a:lnTo>
                <a:lnTo>
                  <a:pt x="2158419" y="411817"/>
                </a:lnTo>
                <a:lnTo>
                  <a:pt x="2196176" y="465395"/>
                </a:lnTo>
                <a:lnTo>
                  <a:pt x="2227728" y="521148"/>
                </a:lnTo>
                <a:lnTo>
                  <a:pt x="2252780" y="578882"/>
                </a:lnTo>
                <a:lnTo>
                  <a:pt x="2271039" y="638399"/>
                </a:lnTo>
                <a:lnTo>
                  <a:pt x="2282210" y="699504"/>
                </a:lnTo>
                <a:lnTo>
                  <a:pt x="2285999" y="761999"/>
                </a:lnTo>
                <a:lnTo>
                  <a:pt x="2282210" y="824495"/>
                </a:lnTo>
                <a:lnTo>
                  <a:pt x="2271039" y="885600"/>
                </a:lnTo>
                <a:lnTo>
                  <a:pt x="2252780" y="945117"/>
                </a:lnTo>
                <a:lnTo>
                  <a:pt x="2227728" y="1002850"/>
                </a:lnTo>
                <a:lnTo>
                  <a:pt x="2196176" y="1058604"/>
                </a:lnTo>
                <a:lnTo>
                  <a:pt x="2158419" y="1112182"/>
                </a:lnTo>
                <a:lnTo>
                  <a:pt x="2114751" y="1163388"/>
                </a:lnTo>
                <a:lnTo>
                  <a:pt x="2065466" y="1212026"/>
                </a:lnTo>
                <a:lnTo>
                  <a:pt x="2010858" y="1257901"/>
                </a:lnTo>
                <a:lnTo>
                  <a:pt x="1951222" y="1300814"/>
                </a:lnTo>
                <a:lnTo>
                  <a:pt x="1886851" y="1340572"/>
                </a:lnTo>
                <a:lnTo>
                  <a:pt x="1818040" y="1376977"/>
                </a:lnTo>
                <a:lnTo>
                  <a:pt x="1745082" y="1409834"/>
                </a:lnTo>
                <a:lnTo>
                  <a:pt x="1668273" y="1438946"/>
                </a:lnTo>
                <a:lnTo>
                  <a:pt x="1587906" y="1464117"/>
                </a:lnTo>
                <a:lnTo>
                  <a:pt x="1504275" y="1485152"/>
                </a:lnTo>
                <a:lnTo>
                  <a:pt x="1417675" y="1501853"/>
                </a:lnTo>
                <a:lnTo>
                  <a:pt x="1328400" y="1514026"/>
                </a:lnTo>
                <a:lnTo>
                  <a:pt x="1236743" y="1521473"/>
                </a:lnTo>
                <a:lnTo>
                  <a:pt x="1142999" y="1523999"/>
                </a:lnTo>
                <a:lnTo>
                  <a:pt x="1049255" y="1521473"/>
                </a:lnTo>
                <a:lnTo>
                  <a:pt x="957599" y="1514026"/>
                </a:lnTo>
                <a:lnTo>
                  <a:pt x="868323" y="1501853"/>
                </a:lnTo>
                <a:lnTo>
                  <a:pt x="781723" y="1485152"/>
                </a:lnTo>
                <a:lnTo>
                  <a:pt x="698092" y="1464117"/>
                </a:lnTo>
                <a:lnTo>
                  <a:pt x="617725" y="1438946"/>
                </a:lnTo>
                <a:lnTo>
                  <a:pt x="540916" y="1409834"/>
                </a:lnTo>
                <a:lnTo>
                  <a:pt x="467958" y="1376977"/>
                </a:lnTo>
                <a:lnTo>
                  <a:pt x="399147" y="1340572"/>
                </a:lnTo>
                <a:lnTo>
                  <a:pt x="334776" y="1300814"/>
                </a:lnTo>
                <a:lnTo>
                  <a:pt x="275140" y="1257901"/>
                </a:lnTo>
                <a:lnTo>
                  <a:pt x="220532" y="1212026"/>
                </a:lnTo>
                <a:lnTo>
                  <a:pt x="171247" y="1163388"/>
                </a:lnTo>
                <a:lnTo>
                  <a:pt x="127579" y="1112182"/>
                </a:lnTo>
                <a:lnTo>
                  <a:pt x="89822" y="1058604"/>
                </a:lnTo>
                <a:lnTo>
                  <a:pt x="58270" y="1002850"/>
                </a:lnTo>
                <a:lnTo>
                  <a:pt x="33218" y="945117"/>
                </a:lnTo>
                <a:lnTo>
                  <a:pt x="14959" y="885600"/>
                </a:lnTo>
                <a:lnTo>
                  <a:pt x="3789" y="824495"/>
                </a:lnTo>
                <a:lnTo>
                  <a:pt x="0" y="76199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568150" y="4312920"/>
            <a:ext cx="187960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M</a:t>
            </a:r>
            <a:r>
              <a:rPr sz="2000" spc="-15" dirty="0" smtClean="0">
                <a:latin typeface="Franklin Gothic Book"/>
                <a:cs typeface="Franklin Gothic Book"/>
              </a:rPr>
              <a:t>ain </a:t>
            </a:r>
            <a:r>
              <a:rPr sz="2000" spc="-10" dirty="0" smtClean="0">
                <a:latin typeface="Franklin Gothic Book"/>
                <a:cs typeface="Franklin Gothic Book"/>
              </a:rPr>
              <a:t>Energy Si</a:t>
            </a:r>
            <a:r>
              <a:rPr sz="2000" spc="-15" dirty="0" smtClean="0">
                <a:latin typeface="Franklin Gothic Book"/>
                <a:cs typeface="Franklin Gothic Book"/>
              </a:rPr>
              <a:t>nk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7559" y="3923268"/>
            <a:ext cx="4231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4460">
              <a:lnSpc>
                <a:spcPct val="100000"/>
              </a:lnSpc>
            </a:pPr>
            <a:r>
              <a:rPr lang="en-US" spc="-15" dirty="0">
                <a:latin typeface="Franklin Gothic Book"/>
                <a:cs typeface="Franklin Gothic Book"/>
              </a:rPr>
              <a:t>E</a:t>
            </a:r>
            <a:r>
              <a:rPr lang="en-US" spc="-45" dirty="0">
                <a:latin typeface="Franklin Gothic Book"/>
                <a:cs typeface="Franklin Gothic Book"/>
              </a:rPr>
              <a:t>x</a:t>
            </a:r>
            <a:r>
              <a:rPr lang="en-US" spc="-10" dirty="0">
                <a:latin typeface="Franklin Gothic Book"/>
                <a:cs typeface="Franklin Gothic Book"/>
              </a:rPr>
              <a:t>cess Energy</a:t>
            </a:r>
            <a:endParaRPr lang="en-US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668" y="2179320"/>
            <a:ext cx="760095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9375">
              <a:lnSpc>
                <a:spcPct val="100000"/>
              </a:lnSpc>
            </a:pPr>
            <a:r>
              <a:rPr sz="2000" spc="-10" dirty="0" smtClean="0">
                <a:latin typeface="Franklin Gothic Book"/>
                <a:cs typeface="Franklin Gothic Book"/>
              </a:rPr>
              <a:t>Dri</a:t>
            </a:r>
            <a:r>
              <a:rPr sz="2000" spc="-15" dirty="0" smtClean="0">
                <a:latin typeface="Franklin Gothic Book"/>
                <a:cs typeface="Franklin Gothic Book"/>
              </a:rPr>
              <a:t>ed</a:t>
            </a:r>
            <a:r>
              <a:rPr sz="2000" spc="-5" dirty="0" smtClean="0">
                <a:latin typeface="Franklin Gothic Book"/>
                <a:cs typeface="Franklin Gothic Book"/>
              </a:rPr>
              <a:t> S</a:t>
            </a:r>
            <a:r>
              <a:rPr sz="2000" spc="-10" dirty="0" smtClean="0">
                <a:latin typeface="Franklin Gothic Book"/>
                <a:cs typeface="Franklin Gothic Book"/>
              </a:rPr>
              <a:t>ludg</a:t>
            </a:r>
            <a:r>
              <a:rPr sz="2000" spc="-15" dirty="0" smtClean="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 flipV="1">
            <a:off x="2133601" y="3688081"/>
            <a:ext cx="1372060" cy="45719"/>
          </a:xfrm>
          <a:custGeom>
            <a:avLst/>
            <a:gdLst/>
            <a:ahLst/>
            <a:cxnLst/>
            <a:rect l="l" t="t" r="r" b="b"/>
            <a:pathLst>
              <a:path w="1727199">
                <a:moveTo>
                  <a:pt x="0" y="0"/>
                </a:moveTo>
                <a:lnTo>
                  <a:pt x="17271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505660" y="367546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232" y="3254433"/>
            <a:ext cx="1645920" cy="960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7274" y="3581400"/>
            <a:ext cx="1352550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 smtClean="0">
                <a:solidFill>
                  <a:srgbClr val="FFFFFF"/>
                </a:solidFill>
                <a:latin typeface="Arial"/>
                <a:cs typeface="Arial"/>
              </a:rPr>
              <a:t>Gasi</a:t>
            </a:r>
            <a:r>
              <a:rPr sz="2000" spc="-10" dirty="0" smtClean="0">
                <a:solidFill>
                  <a:srgbClr val="FFFFFF"/>
                </a:solidFill>
                <a:latin typeface="Arial"/>
                <a:cs typeface="Arial"/>
              </a:rPr>
              <a:t>fication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999" y="2819400"/>
            <a:ext cx="0" cy="431799"/>
          </a:xfrm>
          <a:custGeom>
            <a:avLst/>
            <a:gdLst/>
            <a:ahLst/>
            <a:cxnLst/>
            <a:rect l="l" t="t" r="r" b="b"/>
            <a:pathLst>
              <a:path h="431799">
                <a:moveTo>
                  <a:pt x="0" y="0"/>
                </a:moveTo>
                <a:lnTo>
                  <a:pt x="0" y="431799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499" y="3149600"/>
            <a:ext cx="126999" cy="127000"/>
          </a:xfrm>
          <a:custGeom>
            <a:avLst/>
            <a:gdLst/>
            <a:ahLst/>
            <a:cxnLst/>
            <a:rect l="l" t="t" r="r" b="b"/>
            <a:pathLst>
              <a:path w="126999" h="127000">
                <a:moveTo>
                  <a:pt x="126999" y="0"/>
                </a:moveTo>
                <a:lnTo>
                  <a:pt x="0" y="0"/>
                </a:lnTo>
                <a:lnTo>
                  <a:pt x="63500" y="127000"/>
                </a:lnTo>
                <a:lnTo>
                  <a:pt x="126999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2600" y="2286000"/>
            <a:ext cx="0" cy="965199"/>
          </a:xfrm>
          <a:custGeom>
            <a:avLst/>
            <a:gdLst/>
            <a:ahLst/>
            <a:cxnLst/>
            <a:rect l="l" t="t" r="r" b="b"/>
            <a:pathLst>
              <a:path h="965199">
                <a:moveTo>
                  <a:pt x="0" y="0"/>
                </a:moveTo>
                <a:lnTo>
                  <a:pt x="0" y="965199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89100" y="314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0"/>
                </a:lnTo>
                <a:lnTo>
                  <a:pt x="635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38057" y="1264920"/>
            <a:ext cx="1139190" cy="363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smtClean="0">
                <a:latin typeface="Franklin Gothic Book"/>
                <a:cs typeface="Franklin Gothic Book"/>
              </a:rPr>
              <a:t>Limi</a:t>
            </a:r>
            <a:r>
              <a:rPr sz="2000" spc="-45" dirty="0" smtClean="0">
                <a:latin typeface="Franklin Gothic Book"/>
                <a:cs typeface="Franklin Gothic Book"/>
              </a:rPr>
              <a:t>t</a:t>
            </a:r>
            <a:r>
              <a:rPr sz="2000" spc="-15" dirty="0" smtClean="0">
                <a:latin typeface="Franklin Gothic Book"/>
                <a:cs typeface="Franklin Gothic Book"/>
              </a:rPr>
              <a:t>ed O</a:t>
            </a:r>
            <a:r>
              <a:rPr sz="1950" spc="22" baseline="-21367" dirty="0" smtClean="0">
                <a:latin typeface="Franklin Gothic Book"/>
                <a:cs typeface="Franklin Gothic Book"/>
              </a:rPr>
              <a:t>2</a:t>
            </a:r>
            <a:r>
              <a:rPr lang="en-US" sz="1950" spc="22" baseline="-21367" dirty="0" smtClean="0">
                <a:latin typeface="Franklin Gothic Book"/>
                <a:cs typeface="Franklin Gothic Book"/>
              </a:rPr>
              <a:t> </a:t>
            </a:r>
            <a:endParaRPr sz="1950" baseline="-21367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3015" y="1552619"/>
            <a:ext cx="1354311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u="heavy" spc="-15" dirty="0" smtClean="0">
                <a:latin typeface="Franklin Gothic Book"/>
                <a:cs typeface="Franklin Gothic Book"/>
              </a:rPr>
              <a:t>AND /O</a:t>
            </a:r>
            <a:r>
              <a:rPr sz="2000" u="heavy" spc="-15" dirty="0" smtClean="0">
                <a:latin typeface="Franklin Gothic Book"/>
                <a:cs typeface="Franklin Gothic Book"/>
              </a:rPr>
              <a:t>r</a:t>
            </a:r>
            <a:endParaRPr sz="20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5689" y="1874520"/>
            <a:ext cx="146431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smtClean="0">
                <a:latin typeface="Franklin Gothic Book"/>
                <a:cs typeface="Franklin Gothic Book"/>
              </a:rPr>
              <a:t>Ex</a:t>
            </a:r>
            <a:r>
              <a:rPr sz="2000" spc="-45" dirty="0" smtClean="0">
                <a:latin typeface="Franklin Gothic Book"/>
                <a:cs typeface="Franklin Gothic Book"/>
              </a:rPr>
              <a:t>t</a:t>
            </a:r>
            <a:r>
              <a:rPr sz="2000" spc="-10" dirty="0" smtClean="0">
                <a:latin typeface="Franklin Gothic Book"/>
                <a:cs typeface="Franklin Gothic Book"/>
              </a:rPr>
              <a:t>ernal Heat</a:t>
            </a:r>
            <a:endParaRPr sz="2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50737" y="3379410"/>
            <a:ext cx="79057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Syng</a:t>
            </a:r>
            <a:r>
              <a:rPr sz="2000" spc="-10" dirty="0" smtClean="0">
                <a:latin typeface="Franklin Gothic Book"/>
                <a:cs typeface="Franklin Gothic Book"/>
              </a:rPr>
              <a:t>as</a:t>
            </a:r>
            <a:endParaRPr sz="2000" dirty="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018569" y="2859731"/>
            <a:ext cx="0" cy="431799"/>
          </a:xfrm>
          <a:custGeom>
            <a:avLst/>
            <a:gdLst/>
            <a:ahLst/>
            <a:cxnLst/>
            <a:rect l="l" t="t" r="r" b="b"/>
            <a:pathLst>
              <a:path h="431799">
                <a:moveTo>
                  <a:pt x="0" y="431799"/>
                </a:move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55069" y="2834331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0"/>
                </a:moveTo>
                <a:lnTo>
                  <a:pt x="0" y="127000"/>
                </a:lnTo>
                <a:lnTo>
                  <a:pt x="127000" y="127000"/>
                </a:lnTo>
                <a:lnTo>
                  <a:pt x="635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2031" y="3270750"/>
            <a:ext cx="1650075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897845" y="3446980"/>
            <a:ext cx="1098550" cy="619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0485">
              <a:lnSpc>
                <a:spcPct val="100000"/>
              </a:lnSpc>
            </a:pPr>
            <a:r>
              <a:rPr sz="2000" spc="-15" dirty="0" smtClean="0">
                <a:solidFill>
                  <a:srgbClr val="FFFFFF"/>
                </a:solidFill>
                <a:latin typeface="Arial"/>
                <a:cs typeface="Arial"/>
              </a:rPr>
              <a:t>Thermal </a:t>
            </a:r>
            <a:r>
              <a:rPr sz="2000" spc="-20" dirty="0" smtClean="0">
                <a:solidFill>
                  <a:srgbClr val="FFFFFF"/>
                </a:solidFill>
                <a:latin typeface="Arial"/>
                <a:cs typeface="Arial"/>
              </a:rPr>
              <a:t>Oxida</a:t>
            </a:r>
            <a:r>
              <a:rPr sz="2000" spc="-1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247169" y="3751779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05969" y="368827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08031" y="3270750"/>
            <a:ext cx="1650075" cy="96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146327" y="3446980"/>
            <a:ext cx="1174115" cy="619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8419">
              <a:lnSpc>
                <a:spcPct val="100000"/>
              </a:lnSpc>
            </a:pPr>
            <a:r>
              <a:rPr sz="2000" spc="-15" dirty="0" smtClean="0">
                <a:solidFill>
                  <a:srgbClr val="FFFFFF"/>
                </a:solidFill>
                <a:latin typeface="Arial"/>
                <a:cs typeface="Arial"/>
              </a:rPr>
              <a:t>Flue</a:t>
            </a:r>
            <a:r>
              <a:rPr sz="20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 smtClean="0">
                <a:solidFill>
                  <a:srgbClr val="FFFFFF"/>
                </a:solidFill>
                <a:latin typeface="Arial"/>
                <a:cs typeface="Arial"/>
              </a:rPr>
              <a:t>Gas </a:t>
            </a:r>
            <a:r>
              <a:rPr sz="2000" spc="-9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rea</a:t>
            </a:r>
            <a:r>
              <a:rPr sz="2000" spc="-10" dirty="0" smtClean="0">
                <a:solidFill>
                  <a:srgbClr val="FFFFFF"/>
                </a:solidFill>
                <a:latin typeface="Arial"/>
                <a:cs typeface="Arial"/>
              </a:rPr>
              <a:t>tment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533169" y="3751779"/>
            <a:ext cx="660399" cy="0"/>
          </a:xfrm>
          <a:custGeom>
            <a:avLst/>
            <a:gdLst/>
            <a:ahLst/>
            <a:cxnLst/>
            <a:rect l="l" t="t" r="r" b="b"/>
            <a:pathLst>
              <a:path w="660399">
                <a:moveTo>
                  <a:pt x="0" y="0"/>
                </a:moveTo>
                <a:lnTo>
                  <a:pt x="6603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91969" y="368827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42769" y="2989780"/>
            <a:ext cx="500743" cy="1371598"/>
          </a:xfrm>
          <a:custGeom>
            <a:avLst/>
            <a:gdLst/>
            <a:ahLst/>
            <a:cxnLst/>
            <a:rect l="l" t="t" r="r" b="b"/>
            <a:pathLst>
              <a:path w="500743" h="1371598">
                <a:moveTo>
                  <a:pt x="500743" y="0"/>
                </a:moveTo>
                <a:lnTo>
                  <a:pt x="283028" y="0"/>
                </a:lnTo>
                <a:lnTo>
                  <a:pt x="0" y="1371598"/>
                </a:lnTo>
                <a:lnTo>
                  <a:pt x="500743" y="1371598"/>
                </a:lnTo>
                <a:lnTo>
                  <a:pt x="500743" y="0"/>
                </a:lnTo>
                <a:close/>
              </a:path>
            </a:pathLst>
          </a:custGeom>
          <a:solidFill>
            <a:srgbClr val="433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42769" y="2989780"/>
            <a:ext cx="500742" cy="1371599"/>
          </a:xfrm>
          <a:custGeom>
            <a:avLst/>
            <a:gdLst/>
            <a:ahLst/>
            <a:cxnLst/>
            <a:rect l="l" t="t" r="r" b="b"/>
            <a:pathLst>
              <a:path w="500742" h="1371599">
                <a:moveTo>
                  <a:pt x="500742" y="0"/>
                </a:moveTo>
                <a:lnTo>
                  <a:pt x="500742" y="1371599"/>
                </a:lnTo>
                <a:lnTo>
                  <a:pt x="0" y="1371599"/>
                </a:lnTo>
                <a:lnTo>
                  <a:pt x="283029" y="0"/>
                </a:lnTo>
                <a:lnTo>
                  <a:pt x="500742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136096" y="4330898"/>
            <a:ext cx="62801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S</a:t>
            </a:r>
            <a:r>
              <a:rPr sz="2000" spc="-10" dirty="0" smtClean="0">
                <a:latin typeface="Franklin Gothic Book"/>
                <a:cs typeface="Franklin Gothic Book"/>
              </a:rPr>
              <a:t>tack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1769" y="2834331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88269" y="3164531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0"/>
                </a:lnTo>
                <a:lnTo>
                  <a:pt x="635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653244" y="2194251"/>
            <a:ext cx="755015" cy="668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7015" marR="12700" indent="-234950">
              <a:lnSpc>
                <a:spcPct val="100000"/>
              </a:lnSpc>
            </a:pPr>
            <a:r>
              <a:rPr sz="2000" spc="-20" dirty="0" smtClean="0">
                <a:latin typeface="Franklin Gothic Book"/>
                <a:cs typeface="Franklin Gothic Book"/>
              </a:rPr>
              <a:t>E</a:t>
            </a:r>
            <a:r>
              <a:rPr sz="2000" spc="-40" dirty="0" smtClean="0">
                <a:latin typeface="Franklin Gothic Book"/>
                <a:cs typeface="Franklin Gothic Book"/>
              </a:rPr>
              <a:t>x</a:t>
            </a:r>
            <a:r>
              <a:rPr sz="2000" spc="-15" dirty="0" smtClean="0">
                <a:latin typeface="Franklin Gothic Book"/>
                <a:cs typeface="Franklin Gothic Book"/>
              </a:rPr>
              <a:t>cess</a:t>
            </a:r>
            <a:r>
              <a:rPr sz="2000" spc="-10" dirty="0" smtClean="0">
                <a:latin typeface="Franklin Gothic Book"/>
                <a:cs typeface="Franklin Gothic Book"/>
              </a:rPr>
              <a:t> </a:t>
            </a:r>
            <a:r>
              <a:rPr sz="2000" spc="-15" dirty="0" smtClean="0">
                <a:latin typeface="Franklin Gothic Book"/>
                <a:cs typeface="Franklin Gothic Book"/>
              </a:rPr>
              <a:t>O</a:t>
            </a:r>
            <a:r>
              <a:rPr sz="1950" spc="22" baseline="-21367" dirty="0" smtClean="0">
                <a:latin typeface="Franklin Gothic Book"/>
                <a:cs typeface="Franklin Gothic Book"/>
              </a:rPr>
              <a:t>2</a:t>
            </a:r>
            <a:endParaRPr sz="1950" baseline="-21367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84089" y="2499051"/>
            <a:ext cx="143637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P</a:t>
            </a:r>
            <a:r>
              <a:rPr sz="2000" spc="-50" dirty="0" smtClean="0">
                <a:latin typeface="Franklin Gothic Book"/>
                <a:cs typeface="Franklin Gothic Book"/>
              </a:rPr>
              <a:t>r</a:t>
            </a:r>
            <a:r>
              <a:rPr sz="2000" spc="-10" dirty="0" smtClean="0">
                <a:latin typeface="Franklin Gothic Book"/>
                <a:cs typeface="Franklin Gothic Book"/>
              </a:rPr>
              <a:t>ocess Heat</a:t>
            </a:r>
            <a:endParaRPr sz="2000" dirty="0">
              <a:latin typeface="Franklin Gothic Book"/>
              <a:cs typeface="Franklin Gothic Book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418371" y="1996132"/>
            <a:ext cx="5410198" cy="2666999"/>
          </a:xfrm>
          <a:custGeom>
            <a:avLst/>
            <a:gdLst/>
            <a:ahLst/>
            <a:cxnLst/>
            <a:rect l="l" t="t" r="r" b="b"/>
            <a:pathLst>
              <a:path w="5410198" h="2666999">
                <a:moveTo>
                  <a:pt x="0" y="0"/>
                </a:moveTo>
                <a:lnTo>
                  <a:pt x="5410198" y="0"/>
                </a:lnTo>
                <a:lnTo>
                  <a:pt x="5410198" y="2666999"/>
                </a:lnTo>
                <a:lnTo>
                  <a:pt x="0" y="2666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19600" y="528935"/>
            <a:ext cx="3657600" cy="461664"/>
          </a:xfrm>
          <a:custGeom>
            <a:avLst/>
            <a:gdLst/>
            <a:ahLst/>
            <a:cxnLst/>
            <a:rect l="l" t="t" r="r" b="b"/>
            <a:pathLst>
              <a:path w="3657600" h="461664">
                <a:moveTo>
                  <a:pt x="0" y="461664"/>
                </a:moveTo>
                <a:lnTo>
                  <a:pt x="3657600" y="461664"/>
                </a:lnTo>
                <a:lnTo>
                  <a:pt x="3657600" y="0"/>
                </a:lnTo>
                <a:lnTo>
                  <a:pt x="0" y="0"/>
                </a:lnTo>
                <a:lnTo>
                  <a:pt x="0" y="461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11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2" name="object 51"/>
          <p:cNvSpPr/>
          <p:nvPr/>
        </p:nvSpPr>
        <p:spPr>
          <a:xfrm>
            <a:off x="1231569" y="4217786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52"/>
          <p:cNvSpPr/>
          <p:nvPr/>
        </p:nvSpPr>
        <p:spPr>
          <a:xfrm>
            <a:off x="1168069" y="4547986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0"/>
                </a:lnTo>
                <a:lnTo>
                  <a:pt x="635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17"/>
          <p:cNvSpPr txBox="1"/>
          <p:nvPr/>
        </p:nvSpPr>
        <p:spPr>
          <a:xfrm>
            <a:off x="292098" y="4649586"/>
            <a:ext cx="2592720" cy="9724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latin typeface="Franklin Gothic Book"/>
                <a:cs typeface="Franklin Gothic Book"/>
              </a:rPr>
              <a:t>Metal Granules Coated</a:t>
            </a:r>
          </a:p>
          <a:p>
            <a:pPr marL="12700">
              <a:lnSpc>
                <a:spcPct val="100000"/>
              </a:lnSpc>
            </a:pPr>
            <a:r>
              <a:rPr lang="en-US" sz="2000" dirty="0">
                <a:latin typeface="Franklin Gothic Book"/>
                <a:cs typeface="Franklin Gothic Book"/>
              </a:rPr>
              <a:t>w</a:t>
            </a:r>
            <a:r>
              <a:rPr lang="en-US" sz="2000" dirty="0" smtClean="0">
                <a:latin typeface="Franklin Gothic Book"/>
                <a:cs typeface="Franklin Gothic Book"/>
              </a:rPr>
              <a:t>ith Silica  </a:t>
            </a:r>
            <a:endParaRPr sz="2000" dirty="0">
              <a:latin typeface="Franklin Gothic Book"/>
              <a:cs typeface="Franklin Gothic Book"/>
            </a:endParaRPr>
          </a:p>
        </p:txBody>
      </p:sp>
      <p:sp>
        <p:nvSpPr>
          <p:cNvPr id="56" name="object 13"/>
          <p:cNvSpPr txBox="1"/>
          <p:nvPr/>
        </p:nvSpPr>
        <p:spPr>
          <a:xfrm>
            <a:off x="4477548" y="1618858"/>
            <a:ext cx="3543854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-10" dirty="0" smtClean="0">
                <a:latin typeface="Franklin Gothic Book"/>
                <a:cs typeface="Franklin Gothic Book"/>
              </a:rPr>
              <a:t>CLOSE COUPLED GASIFICATION</a:t>
            </a:r>
            <a:endParaRPr sz="20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42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262626"/>
                </a:solidFill>
                <a:latin typeface="Arial"/>
                <a:cs typeface="Arial"/>
              </a:rPr>
              <a:t>Process</a:t>
            </a:r>
            <a:r>
              <a:rPr sz="32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Diagram</a:t>
            </a:r>
            <a:r>
              <a:rPr sz="32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2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or</a:t>
            </a:r>
            <a:r>
              <a:rPr sz="32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Kop</a:t>
            </a:r>
            <a:r>
              <a:rPr sz="3200" spc="-10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2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200" spc="-30" dirty="0" smtClean="0">
                <a:solidFill>
                  <a:srgbClr val="262626"/>
                </a:solidFill>
                <a:latin typeface="Arial"/>
                <a:cs typeface="Arial"/>
              </a:rPr>
              <a:t>G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asi</a:t>
            </a:r>
            <a:r>
              <a:rPr sz="32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ica</a:t>
            </a:r>
            <a:r>
              <a:rPr sz="32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ion</a:t>
            </a:r>
            <a:r>
              <a:rPr sz="32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Plan</a:t>
            </a:r>
            <a:r>
              <a:rPr sz="3200" spc="-10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12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295400"/>
            <a:ext cx="8286748" cy="5414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6237" y="1290637"/>
            <a:ext cx="8296271" cy="5423692"/>
          </a:xfrm>
          <a:custGeom>
            <a:avLst/>
            <a:gdLst/>
            <a:ahLst/>
            <a:cxnLst/>
            <a:rect l="l" t="t" r="r" b="b"/>
            <a:pathLst>
              <a:path w="8296271" h="5423692">
                <a:moveTo>
                  <a:pt x="0" y="0"/>
                </a:moveTo>
                <a:lnTo>
                  <a:pt x="8296271" y="0"/>
                </a:lnTo>
                <a:lnTo>
                  <a:pt x="8296271" y="5423692"/>
                </a:lnTo>
                <a:lnTo>
                  <a:pt x="0" y="542369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546859"/>
            <a:ext cx="7905115" cy="2639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anford facili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staffing re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qui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rements</a:t>
            </a:r>
            <a:endParaRPr sz="28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75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6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full-ti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me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operators</a:t>
            </a:r>
            <a:endParaRPr sz="24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lant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manager and admini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strator</a:t>
            </a:r>
            <a:endParaRPr sz="24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219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Ow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ned and operated by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MaxWe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st</a:t>
            </a:r>
            <a:endParaRPr sz="2400">
              <a:latin typeface="Franklin Gothic Book"/>
              <a:cs typeface="Franklin Gothic Book"/>
            </a:endParaRPr>
          </a:p>
          <a:p>
            <a:pPr lvl="1">
              <a:lnSpc>
                <a:spcPts val="800"/>
              </a:lnSpc>
              <a:spcBef>
                <a:spcPts val="27"/>
              </a:spcBef>
              <a:buClr>
                <a:srgbClr val="7C93A0"/>
              </a:buClr>
              <a:buFont typeface="Arial"/>
              <a:buChar char="•"/>
            </a:pPr>
            <a:endParaRPr sz="80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ow offering gasi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cation e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quipment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capi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tal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sale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800"/>
              </a:lnSpc>
              <a:spcBef>
                <a:spcPts val="40"/>
              </a:spcBef>
              <a:buClr>
                <a:srgbClr val="7C93A0"/>
              </a:buClr>
              <a:buFont typeface="Arial"/>
              <a:buChar char="•"/>
            </a:pPr>
            <a:endParaRPr sz="800"/>
          </a:p>
          <a:p>
            <a:pPr marL="241300" indent="-228600">
              <a:lnSpc>
                <a:spcPts val="3335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Typi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cal installed cost i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the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range of $7-10M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3686" y="6589973"/>
            <a:ext cx="14478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>
              <a:lnSpc>
                <a:spcPts val="4285"/>
              </a:lnSpc>
            </a:pPr>
            <a:r>
              <a:rPr sz="3600" spc="-20" dirty="0" smtClean="0">
                <a:solidFill>
                  <a:srgbClr val="262626"/>
                </a:solidFill>
                <a:latin typeface="Arial"/>
                <a:cs typeface="Arial"/>
              </a:rPr>
              <a:t>Sta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ing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Requiremen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617979"/>
            <a:ext cx="4170045" cy="37134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668020" indent="-228600">
              <a:lnSpc>
                <a:spcPts val="28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als wi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th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solids from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delanto, CA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WWTP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850"/>
              </a:lnSpc>
              <a:spcBef>
                <a:spcPts val="34"/>
              </a:spcBef>
              <a:buClr>
                <a:srgbClr val="7C93A0"/>
              </a:buClr>
              <a:buFont typeface="Arial"/>
              <a:buChar char="•"/>
            </a:pPr>
            <a:endParaRPr sz="85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January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and June of 2010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800"/>
              </a:lnSpc>
              <a:spcBef>
                <a:spcPts val="39"/>
              </a:spcBef>
              <a:buClr>
                <a:srgbClr val="7C93A0"/>
              </a:buClr>
              <a:buFont typeface="Arial"/>
              <a:buChar char="•"/>
            </a:pPr>
            <a:endParaRPr sz="80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yn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properties</a:t>
            </a:r>
            <a:endParaRPr sz="2800">
              <a:latin typeface="Franklin Gothic Book"/>
              <a:cs typeface="Franklin Gothic Book"/>
            </a:endParaRPr>
          </a:p>
          <a:p>
            <a:pPr marL="254000">
              <a:lnSpc>
                <a:spcPct val="100000"/>
              </a:lnSpc>
              <a:spcBef>
                <a:spcPts val="130"/>
              </a:spcBef>
              <a:tabLst>
                <a:tab pos="518795" algn="l"/>
              </a:tabLst>
            </a:pPr>
            <a:r>
              <a:rPr sz="2400" dirty="0" smtClean="0">
                <a:solidFill>
                  <a:srgbClr val="7C93A0"/>
                </a:solidFill>
                <a:latin typeface="Arial"/>
                <a:cs typeface="Arial"/>
              </a:rPr>
              <a:t>•	</a:t>
            </a: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 = 31.5%</a:t>
            </a:r>
            <a:endParaRPr sz="2400">
              <a:latin typeface="Franklin Gothic Book"/>
              <a:cs typeface="Franklin Gothic Book"/>
            </a:endParaRPr>
          </a:p>
          <a:p>
            <a:pPr marL="254000">
              <a:lnSpc>
                <a:spcPct val="100000"/>
              </a:lnSpc>
              <a:spcBef>
                <a:spcPts val="120"/>
              </a:spcBef>
              <a:tabLst>
                <a:tab pos="518795" algn="l"/>
              </a:tabLst>
            </a:pPr>
            <a:r>
              <a:rPr sz="2400" dirty="0" smtClean="0">
                <a:solidFill>
                  <a:srgbClr val="7C93A0"/>
                </a:solidFill>
                <a:latin typeface="Arial"/>
                <a:cs typeface="Arial"/>
              </a:rPr>
              <a:t>•	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</a:t>
            </a:r>
            <a:r>
              <a:rPr sz="2400" spc="-30" baseline="-20833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2</a:t>
            </a:r>
            <a:r>
              <a:rPr sz="2400" spc="300" baseline="-20833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 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= 49.2%</a:t>
            </a:r>
            <a:endParaRPr sz="2400">
              <a:latin typeface="Franklin Gothic Book"/>
              <a:cs typeface="Franklin Gothic Book"/>
            </a:endParaRPr>
          </a:p>
          <a:p>
            <a:pPr marL="254000">
              <a:lnSpc>
                <a:spcPct val="100000"/>
              </a:lnSpc>
              <a:spcBef>
                <a:spcPts val="120"/>
              </a:spcBef>
              <a:tabLst>
                <a:tab pos="518795" algn="l"/>
              </a:tabLst>
            </a:pPr>
            <a:r>
              <a:rPr sz="2400" dirty="0" smtClean="0">
                <a:solidFill>
                  <a:srgbClr val="7C93A0"/>
                </a:solidFill>
                <a:latin typeface="Arial"/>
                <a:cs typeface="Arial"/>
              </a:rPr>
              <a:t>•	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400" spc="-2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</a:t>
            </a:r>
            <a:r>
              <a:rPr sz="2400" spc="0" baseline="-20833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4</a:t>
            </a:r>
            <a:r>
              <a:rPr sz="2400" spc="300" baseline="-20833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 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= 7.73%</a:t>
            </a:r>
            <a:endParaRPr sz="2400">
              <a:latin typeface="Franklin Gothic Book"/>
              <a:cs typeface="Franklin Gothic Book"/>
            </a:endParaRPr>
          </a:p>
          <a:p>
            <a:pPr marL="254000">
              <a:lnSpc>
                <a:spcPct val="100000"/>
              </a:lnSpc>
              <a:spcBef>
                <a:spcPts val="120"/>
              </a:spcBef>
              <a:tabLst>
                <a:tab pos="518795" algn="l"/>
              </a:tabLst>
            </a:pPr>
            <a:r>
              <a:rPr sz="2400" dirty="0" smtClean="0">
                <a:solidFill>
                  <a:srgbClr val="7C93A0"/>
                </a:solidFill>
                <a:latin typeface="Arial"/>
                <a:cs typeface="Arial"/>
              </a:rPr>
              <a:t>•	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400" spc="-2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</a:t>
            </a:r>
            <a:r>
              <a:rPr sz="2400" spc="0" baseline="-20833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2</a:t>
            </a:r>
            <a:r>
              <a:rPr sz="2400" spc="300" baseline="-20833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 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= 3.20%</a:t>
            </a:r>
            <a:endParaRPr sz="24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219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8.83%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“unidenti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ed gases”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604653"/>
          </a:xfrm>
          <a:prstGeom prst="rect">
            <a:avLst/>
          </a:prstGeom>
        </p:spPr>
        <p:txBody>
          <a:bodyPr vert="horz" wrap="square" lIns="0" tIns="21793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Syngas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rom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“</a:t>
            </a:r>
            <a:r>
              <a:rPr sz="3600" spc="-30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resh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Solids”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14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4038600"/>
            <a:ext cx="3795008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4911" y="4024312"/>
            <a:ext cx="3823492" cy="2390774"/>
          </a:xfrm>
          <a:custGeom>
            <a:avLst/>
            <a:gdLst/>
            <a:ahLst/>
            <a:cxnLst/>
            <a:rect l="l" t="t" r="r" b="b"/>
            <a:pathLst>
              <a:path w="3823492" h="2390774">
                <a:moveTo>
                  <a:pt x="0" y="0"/>
                </a:moveTo>
                <a:lnTo>
                  <a:pt x="3823492" y="0"/>
                </a:lnTo>
                <a:lnTo>
                  <a:pt x="3823492" y="2390774"/>
                </a:lnTo>
                <a:lnTo>
                  <a:pt x="0" y="2390774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8540" y="6446519"/>
            <a:ext cx="116649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latin typeface="Franklin Gothic Book"/>
                <a:cs typeface="Franklin Gothic Book"/>
              </a:rPr>
              <a:t>Gi</a:t>
            </a:r>
            <a:r>
              <a:rPr sz="1200" spc="-20" dirty="0" smtClean="0">
                <a:latin typeface="Franklin Gothic Book"/>
                <a:cs typeface="Franklin Gothic Book"/>
              </a:rPr>
              <a:t>k</a:t>
            </a:r>
            <a:r>
              <a:rPr sz="1200" spc="-10" dirty="0" smtClean="0">
                <a:latin typeface="Franklin Gothic Book"/>
                <a:cs typeface="Franklin Gothic Book"/>
              </a:rPr>
              <a:t>as </a:t>
            </a:r>
            <a:r>
              <a:rPr sz="1200" spc="-20" dirty="0" smtClean="0">
                <a:latin typeface="Franklin Gothic Book"/>
                <a:cs typeface="Franklin Gothic Book"/>
              </a:rPr>
              <a:t>e</a:t>
            </a:r>
            <a:r>
              <a:rPr sz="1200" spc="-5" dirty="0" smtClean="0">
                <a:latin typeface="Franklin Gothic Book"/>
                <a:cs typeface="Franklin Gothic Book"/>
              </a:rPr>
              <a:t>t al., 2</a:t>
            </a:r>
            <a:r>
              <a:rPr sz="1200" spc="-50" dirty="0" smtClean="0">
                <a:latin typeface="Franklin Gothic Book"/>
                <a:cs typeface="Franklin Gothic Book"/>
              </a:rPr>
              <a:t>0</a:t>
            </a:r>
            <a:r>
              <a:rPr sz="1200" spc="-25" dirty="0" smtClean="0">
                <a:latin typeface="Franklin Gothic Book"/>
                <a:cs typeface="Franklin Gothic Book"/>
              </a:rPr>
              <a:t>1</a:t>
            </a:r>
            <a:r>
              <a:rPr sz="1200" spc="0" dirty="0" smtClean="0">
                <a:latin typeface="Franklin Gothic Book"/>
                <a:cs typeface="Franklin Gothic Book"/>
              </a:rPr>
              <a:t>1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38798" y="3886200"/>
            <a:ext cx="2666998" cy="304800"/>
          </a:xfrm>
          <a:custGeom>
            <a:avLst/>
            <a:gdLst/>
            <a:ahLst/>
            <a:cxnLst/>
            <a:rect l="l" t="t" r="r" b="b"/>
            <a:pathLst>
              <a:path w="2666998" h="304800">
                <a:moveTo>
                  <a:pt x="0" y="304800"/>
                </a:moveTo>
                <a:lnTo>
                  <a:pt x="2666998" y="304800"/>
                </a:lnTo>
                <a:lnTo>
                  <a:pt x="266699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798" y="3886200"/>
            <a:ext cx="2666999" cy="304800"/>
          </a:xfrm>
          <a:custGeom>
            <a:avLst/>
            <a:gdLst/>
            <a:ahLst/>
            <a:cxnLst/>
            <a:rect l="l" t="t" r="r" b="b"/>
            <a:pathLst>
              <a:path w="2666999" h="304800">
                <a:moveTo>
                  <a:pt x="0" y="0"/>
                </a:moveTo>
                <a:lnTo>
                  <a:pt x="2666999" y="0"/>
                </a:lnTo>
                <a:lnTo>
                  <a:pt x="266699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98256" y="3867150"/>
            <a:ext cx="135509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UHT Gasi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fier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53000" y="1222589"/>
            <a:ext cx="3886198" cy="2533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8711" y="1208301"/>
            <a:ext cx="3914773" cy="2561827"/>
          </a:xfrm>
          <a:custGeom>
            <a:avLst/>
            <a:gdLst/>
            <a:ahLst/>
            <a:cxnLst/>
            <a:rect l="l" t="t" r="r" b="b"/>
            <a:pathLst>
              <a:path w="3914773" h="2561827">
                <a:moveTo>
                  <a:pt x="0" y="0"/>
                </a:moveTo>
                <a:lnTo>
                  <a:pt x="3914773" y="0"/>
                </a:lnTo>
                <a:lnTo>
                  <a:pt x="3914773" y="2561827"/>
                </a:lnTo>
                <a:lnTo>
                  <a:pt x="0" y="2561827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38798" y="1066801"/>
            <a:ext cx="2743198" cy="304800"/>
          </a:xfrm>
          <a:custGeom>
            <a:avLst/>
            <a:gdLst/>
            <a:ahLst/>
            <a:cxnLst/>
            <a:rect l="l" t="t" r="r" b="b"/>
            <a:pathLst>
              <a:path w="2743198" h="304800">
                <a:moveTo>
                  <a:pt x="0" y="304800"/>
                </a:moveTo>
                <a:lnTo>
                  <a:pt x="2743198" y="304800"/>
                </a:lnTo>
                <a:lnTo>
                  <a:pt x="274319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38798" y="1066801"/>
            <a:ext cx="2743199" cy="304800"/>
          </a:xfrm>
          <a:custGeom>
            <a:avLst/>
            <a:gdLst/>
            <a:ahLst/>
            <a:cxnLst/>
            <a:rect l="l" t="t" r="r" b="b"/>
            <a:pathLst>
              <a:path w="2743199" h="304800">
                <a:moveTo>
                  <a:pt x="0" y="0"/>
                </a:moveTo>
                <a:lnTo>
                  <a:pt x="2743199" y="0"/>
                </a:lnTo>
                <a:lnTo>
                  <a:pt x="274319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96699" y="1056323"/>
            <a:ext cx="2633980" cy="300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Rotary Fabric Fine Screen</a:t>
            </a:r>
            <a:endParaRPr sz="19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546859"/>
            <a:ext cx="7958455" cy="4851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High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electrici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costs</a:t>
            </a:r>
            <a:endParaRPr sz="2800" dirty="0">
              <a:latin typeface="Franklin Gothic Book"/>
              <a:cs typeface="Franklin Gothic Book"/>
            </a:endParaRPr>
          </a:p>
          <a:p>
            <a:pPr marL="254000">
              <a:lnSpc>
                <a:spcPct val="100000"/>
              </a:lnSpc>
              <a:spcBef>
                <a:spcPts val="75"/>
              </a:spcBef>
              <a:tabLst>
                <a:tab pos="518795" algn="l"/>
              </a:tabLst>
            </a:pPr>
            <a:r>
              <a:rPr sz="2400" dirty="0" smtClean="0">
                <a:solidFill>
                  <a:srgbClr val="7C93A0"/>
                </a:solidFill>
                <a:latin typeface="Arial"/>
                <a:cs typeface="Arial"/>
              </a:rPr>
              <a:t>•	</a:t>
            </a: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$0.18/kwh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 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denti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ed need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for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up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15 MW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addi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onal power</a:t>
            </a:r>
            <a:endParaRPr sz="2400" dirty="0">
              <a:latin typeface="Franklin Gothic Book"/>
              <a:cs typeface="Franklin Gothic Book"/>
            </a:endParaRPr>
          </a:p>
          <a:p>
            <a:pPr lvl="1">
              <a:lnSpc>
                <a:spcPts val="900"/>
              </a:lnSpc>
              <a:spcBef>
                <a:spcPts val="27"/>
              </a:spcBef>
              <a:buClr>
                <a:srgbClr val="7C93A0"/>
              </a:buClr>
              <a:buFont typeface="Arial"/>
              <a:buChar char="•"/>
            </a:pPr>
            <a:endParaRPr sz="90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roposed gasi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cation system to generate electrici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3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25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tpd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(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dry) facili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roduce 1-3 MW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of electri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from syn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</a:t>
            </a:r>
            <a:endParaRPr sz="2400" dirty="0">
              <a:latin typeface="Franklin Gothic Book"/>
              <a:cs typeface="Franklin Gothic Book"/>
            </a:endParaRPr>
          </a:p>
          <a:p>
            <a:pPr lvl="1">
              <a:lnSpc>
                <a:spcPts val="800"/>
              </a:lnSpc>
              <a:spcBef>
                <a:spcPts val="28"/>
              </a:spcBef>
              <a:buClr>
                <a:srgbClr val="7C93A0"/>
              </a:buClr>
              <a:buFont typeface="Arial"/>
              <a:buChar char="•"/>
            </a:pPr>
            <a:endParaRPr sz="80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2007 - T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rmal drying facili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constructed</a:t>
            </a:r>
            <a:endParaRPr sz="2800" dirty="0">
              <a:latin typeface="Franklin Gothic Book"/>
              <a:cs typeface="Franklin Gothic Book"/>
            </a:endParaRPr>
          </a:p>
          <a:p>
            <a:pPr>
              <a:lnSpc>
                <a:spcPts val="800"/>
              </a:lnSpc>
              <a:spcBef>
                <a:spcPts val="40"/>
              </a:spcBef>
              <a:buClr>
                <a:srgbClr val="7C93A0"/>
              </a:buClr>
              <a:buFont typeface="Arial"/>
              <a:buChar char="•"/>
            </a:pPr>
            <a:endParaRPr sz="80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lot g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cation facili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3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rai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ler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mounted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xed-bed up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draft 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er (0.53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tp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)</a:t>
            </a:r>
            <a:endParaRPr sz="2400" dirty="0">
              <a:latin typeface="Franklin Gothic Book"/>
              <a:cs typeface="Franklin Gothic Book"/>
            </a:endParaRPr>
          </a:p>
          <a:p>
            <a:pPr lvl="1">
              <a:lnSpc>
                <a:spcPts val="800"/>
              </a:lnSpc>
              <a:spcBef>
                <a:spcPts val="28"/>
              </a:spcBef>
              <a:buClr>
                <a:srgbClr val="7C93A0"/>
              </a:buClr>
              <a:buFont typeface="Arial"/>
              <a:buChar char="•"/>
            </a:pPr>
            <a:endParaRPr sz="80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2008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2009 - Full-scale 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tri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als wi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th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three vendors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ts val="2860"/>
              </a:lnSpc>
              <a:spcBef>
                <a:spcPts val="13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menerg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y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, 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Ne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xt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rra, Kop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</a:t>
            </a: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ts val="4285"/>
              </a:lnSpc>
            </a:pPr>
            <a:r>
              <a:rPr sz="3600" spc="-20" dirty="0" smtClean="0">
                <a:solidFill>
                  <a:srgbClr val="262626"/>
                </a:solidFill>
                <a:latin typeface="Arial"/>
                <a:cs typeface="Arial"/>
              </a:rPr>
              <a:t>Sta</a:t>
            </a:r>
            <a:r>
              <a:rPr sz="3600" spc="-30" dirty="0" smtClean="0">
                <a:solidFill>
                  <a:srgbClr val="262626"/>
                </a:solidFill>
                <a:latin typeface="Arial"/>
                <a:cs typeface="Arial"/>
              </a:rPr>
              <a:t>m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ord</a:t>
            </a:r>
            <a:r>
              <a:rPr sz="3600" spc="-10" dirty="0" smtClean="0">
                <a:solidFill>
                  <a:srgbClr val="262626"/>
                </a:solidFill>
                <a:latin typeface="Arial"/>
                <a:cs typeface="Arial"/>
              </a:rPr>
              <a:t>,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C</a:t>
            </a:r>
            <a:r>
              <a:rPr sz="3600" spc="-2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40" dirty="0" smtClean="0">
                <a:solidFill>
                  <a:srgbClr val="262626"/>
                </a:solidFill>
                <a:latin typeface="Arial"/>
                <a:cs typeface="Arial"/>
              </a:rPr>
              <a:t>W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sz="3600" spc="-20" dirty="0" smtClean="0">
                <a:solidFill>
                  <a:srgbClr val="262626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Energy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Proje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ct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15</a:t>
            </a:fld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0" y="678744"/>
            <a:ext cx="3047998" cy="5813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53111" y="664457"/>
            <a:ext cx="3076574" cy="5842395"/>
          </a:xfrm>
          <a:custGeom>
            <a:avLst/>
            <a:gdLst/>
            <a:ahLst/>
            <a:cxnLst/>
            <a:rect l="l" t="t" r="r" b="b"/>
            <a:pathLst>
              <a:path w="3076574" h="5842395">
                <a:moveTo>
                  <a:pt x="0" y="0"/>
                </a:moveTo>
                <a:lnTo>
                  <a:pt x="3076574" y="0"/>
                </a:lnTo>
                <a:lnTo>
                  <a:pt x="3076574" y="5842395"/>
                </a:lnTo>
                <a:lnTo>
                  <a:pt x="0" y="5842395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2237601"/>
            <a:ext cx="5974078" cy="4267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112" y="2223314"/>
            <a:ext cx="6002732" cy="4295773"/>
          </a:xfrm>
          <a:custGeom>
            <a:avLst/>
            <a:gdLst/>
            <a:ahLst/>
            <a:cxnLst/>
            <a:rect l="l" t="t" r="r" b="b"/>
            <a:pathLst>
              <a:path w="6002732" h="4295773">
                <a:moveTo>
                  <a:pt x="0" y="0"/>
                </a:moveTo>
                <a:lnTo>
                  <a:pt x="6002732" y="0"/>
                </a:lnTo>
                <a:lnTo>
                  <a:pt x="6002732" y="4295773"/>
                </a:lnTo>
                <a:lnTo>
                  <a:pt x="0" y="4295773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999" y="2057400"/>
            <a:ext cx="5181598" cy="304800"/>
          </a:xfrm>
          <a:custGeom>
            <a:avLst/>
            <a:gdLst/>
            <a:ahLst/>
            <a:cxnLst/>
            <a:rect l="l" t="t" r="r" b="b"/>
            <a:pathLst>
              <a:path w="5181598" h="304800">
                <a:moveTo>
                  <a:pt x="0" y="304800"/>
                </a:moveTo>
                <a:lnTo>
                  <a:pt x="5181598" y="304800"/>
                </a:lnTo>
                <a:lnTo>
                  <a:pt x="518159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999" y="2057400"/>
            <a:ext cx="5181598" cy="304800"/>
          </a:xfrm>
          <a:custGeom>
            <a:avLst/>
            <a:gdLst/>
            <a:ahLst/>
            <a:cxnLst/>
            <a:rect l="l" t="t" r="r" b="b"/>
            <a:pathLst>
              <a:path w="5181598" h="304800">
                <a:moveTo>
                  <a:pt x="0" y="0"/>
                </a:moveTo>
                <a:lnTo>
                  <a:pt x="5181598" y="0"/>
                </a:lnTo>
                <a:lnTo>
                  <a:pt x="5181598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2100" y="1083311"/>
            <a:ext cx="5295265" cy="1270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ts val="26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Gasi</a:t>
            </a:r>
            <a:r>
              <a:rPr sz="26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6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cation pi</a:t>
            </a:r>
            <a:r>
              <a:rPr sz="26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lot </a:t>
            </a:r>
            <a:r>
              <a:rPr sz="26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donated to UC</a:t>
            </a:r>
            <a:r>
              <a:rPr sz="26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ONN </a:t>
            </a:r>
            <a:r>
              <a:rPr sz="26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for </a:t>
            </a:r>
            <a:r>
              <a:rPr sz="26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research</a:t>
            </a:r>
            <a:r>
              <a:rPr sz="26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6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i</a:t>
            </a:r>
            <a:r>
              <a:rPr sz="26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 March</a:t>
            </a:r>
            <a:r>
              <a:rPr sz="26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6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2012…</a:t>
            </a:r>
            <a:endParaRPr sz="2600" dirty="0">
              <a:latin typeface="Franklin Gothic Book"/>
              <a:cs typeface="Franklin Gothic Book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 dirty="0"/>
          </a:p>
          <a:p>
            <a:pPr marL="913130">
              <a:lnSpc>
                <a:spcPct val="100000"/>
              </a:lnSpc>
            </a:pPr>
            <a:r>
              <a:rPr sz="2000" spc="-135" dirty="0" smtClean="0">
                <a:latin typeface="Franklin Gothic Book"/>
                <a:cs typeface="Franklin Gothic Book"/>
              </a:rPr>
              <a:t>T</a:t>
            </a:r>
            <a:r>
              <a:rPr sz="2000" spc="-10" dirty="0" smtClean="0">
                <a:latin typeface="Franklin Gothic Book"/>
                <a:cs typeface="Franklin Gothic Book"/>
              </a:rPr>
              <a:t>railer M</a:t>
            </a:r>
            <a:r>
              <a:rPr sz="2000" spc="-15" dirty="0" smtClean="0">
                <a:latin typeface="Franklin Gothic Book"/>
                <a:cs typeface="Franklin Gothic Book"/>
              </a:rPr>
              <a:t>oun</a:t>
            </a:r>
            <a:r>
              <a:rPr sz="2000" spc="-45" dirty="0" smtClean="0">
                <a:latin typeface="Franklin Gothic Book"/>
                <a:cs typeface="Franklin Gothic Book"/>
              </a:rPr>
              <a:t>t</a:t>
            </a:r>
            <a:r>
              <a:rPr sz="2000" spc="-15" dirty="0" smtClean="0">
                <a:latin typeface="Franklin Gothic Book"/>
                <a:cs typeface="Franklin Gothic Book"/>
              </a:rPr>
              <a:t>ed Gasi</a:t>
            </a:r>
            <a:r>
              <a:rPr sz="2000" spc="0" dirty="0" smtClean="0">
                <a:latin typeface="Franklin Gothic Book"/>
                <a:cs typeface="Franklin Gothic Book"/>
              </a:rPr>
              <a:t>fi</a:t>
            </a:r>
            <a:r>
              <a:rPr sz="2000" spc="-10" dirty="0" smtClean="0">
                <a:latin typeface="Franklin Gothic Book"/>
                <a:cs typeface="Franklin Gothic Book"/>
              </a:rPr>
              <a:t>cati</a:t>
            </a:r>
            <a:r>
              <a:rPr sz="2000" spc="-15" dirty="0" smtClean="0">
                <a:latin typeface="Franklin Gothic Book"/>
                <a:cs typeface="Franklin Gothic Book"/>
              </a:rPr>
              <a:t>on Pi</a:t>
            </a:r>
            <a:r>
              <a:rPr sz="2000" spc="-5" dirty="0" smtClean="0">
                <a:latin typeface="Franklin Gothic Book"/>
                <a:cs typeface="Franklin Gothic Book"/>
              </a:rPr>
              <a:t>l</a:t>
            </a:r>
            <a:r>
              <a:rPr sz="2000" spc="-35" dirty="0" smtClean="0">
                <a:latin typeface="Franklin Gothic Book"/>
                <a:cs typeface="Franklin Gothic Book"/>
              </a:rPr>
              <a:t>o</a:t>
            </a:r>
            <a:r>
              <a:rPr sz="2000" spc="-10" dirty="0" smtClean="0">
                <a:latin typeface="Franklin Gothic Book"/>
                <a:cs typeface="Franklin Gothic Book"/>
              </a:rPr>
              <a:t>t</a:t>
            </a:r>
            <a:endParaRPr sz="2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  <a:prstGeom prst="rect">
            <a:avLst/>
          </a:prstGeom>
        </p:spPr>
        <p:txBody>
          <a:bodyPr vert="horz" wrap="square" lIns="0" tIns="6553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20" dirty="0" smtClean="0">
                <a:solidFill>
                  <a:srgbClr val="262626"/>
                </a:solidFill>
                <a:latin typeface="Arial"/>
                <a:cs typeface="Arial"/>
              </a:rPr>
              <a:t>Sta</a:t>
            </a:r>
            <a:r>
              <a:rPr sz="3600" spc="-30" dirty="0" smtClean="0">
                <a:solidFill>
                  <a:srgbClr val="262626"/>
                </a:solidFill>
                <a:latin typeface="Arial"/>
                <a:cs typeface="Arial"/>
              </a:rPr>
              <a:t>m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ord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Pilo</a:t>
            </a:r>
            <a:r>
              <a:rPr sz="3600" spc="-10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35" dirty="0" smtClean="0">
                <a:solidFill>
                  <a:srgbClr val="262626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asi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ier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18151" y="6589973"/>
            <a:ext cx="13589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24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540" y="6626721"/>
            <a:ext cx="479933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u="heavy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ww</a:t>
            </a:r>
            <a:r>
              <a:rPr sz="1200" u="heavy" spc="-4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w</a:t>
            </a:r>
            <a:r>
              <a:rPr sz="1200" u="heavy" spc="-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.st</a:t>
            </a:r>
            <a:r>
              <a:rPr sz="12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am</a:t>
            </a:r>
            <a:r>
              <a:rPr sz="1200" u="heavy" spc="-3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f</a:t>
            </a:r>
            <a:r>
              <a:rPr sz="12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o</a:t>
            </a:r>
            <a:r>
              <a:rPr sz="1200" u="heavy" spc="-2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r</a:t>
            </a:r>
            <a:r>
              <a:rPr sz="12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dbiogas</a:t>
            </a:r>
            <a:r>
              <a:rPr sz="1200" u="heavy" spc="-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.c</a:t>
            </a:r>
            <a:r>
              <a:rPr sz="12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om/Kappe%20Gasi</a:t>
            </a:r>
            <a:r>
              <a:rPr sz="1200" u="heavy" spc="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fi</a:t>
            </a:r>
            <a:r>
              <a:rPr sz="12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ca</a:t>
            </a:r>
            <a:r>
              <a:rPr sz="1200" u="heavy" spc="-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ti</a:t>
            </a:r>
            <a:r>
              <a:rPr sz="12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on%20</a:t>
            </a:r>
            <a:r>
              <a:rPr sz="1200" u="heavy" spc="-3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f</a:t>
            </a:r>
            <a:r>
              <a:rPr sz="12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o</a:t>
            </a:r>
            <a:r>
              <a:rPr sz="1200" u="heavy" spc="-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r%20S</a:t>
            </a:r>
            <a:r>
              <a:rPr sz="1200" u="heavy" spc="-12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F</a:t>
            </a:r>
            <a:r>
              <a:rPr sz="1200" u="heavy" spc="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.p</a:t>
            </a:r>
            <a:r>
              <a:rPr sz="12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d</a:t>
            </a:r>
            <a:r>
              <a:rPr sz="1200" u="heavy" spc="-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4"/>
              </a:rPr>
              <a:t>fSimilar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43598" y="457201"/>
            <a:ext cx="2895598" cy="304800"/>
          </a:xfrm>
          <a:custGeom>
            <a:avLst/>
            <a:gdLst/>
            <a:ahLst/>
            <a:cxnLst/>
            <a:rect l="l" t="t" r="r" b="b"/>
            <a:pathLst>
              <a:path w="2895598" h="304800">
                <a:moveTo>
                  <a:pt x="0" y="304800"/>
                </a:moveTo>
                <a:lnTo>
                  <a:pt x="2895598" y="304800"/>
                </a:lnTo>
                <a:lnTo>
                  <a:pt x="289559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3598" y="457201"/>
            <a:ext cx="2895599" cy="304800"/>
          </a:xfrm>
          <a:custGeom>
            <a:avLst/>
            <a:gdLst/>
            <a:ahLst/>
            <a:cxnLst/>
            <a:rect l="l" t="t" r="r" b="b"/>
            <a:pathLst>
              <a:path w="2895599" h="304800">
                <a:moveTo>
                  <a:pt x="0" y="0"/>
                </a:moveTo>
                <a:lnTo>
                  <a:pt x="2895599" y="0"/>
                </a:lnTo>
                <a:lnTo>
                  <a:pt x="289559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67399" y="472441"/>
            <a:ext cx="2254885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Franklin Gothic Book"/>
                <a:cs typeface="Franklin Gothic Book"/>
              </a:rPr>
              <a:t>Fi</a:t>
            </a:r>
            <a:r>
              <a:rPr sz="1600" spc="-40" dirty="0" smtClean="0">
                <a:latin typeface="Franklin Gothic Book"/>
                <a:cs typeface="Franklin Gothic Book"/>
              </a:rPr>
              <a:t>x</a:t>
            </a:r>
            <a:r>
              <a:rPr sz="1600" spc="-10" dirty="0" smtClean="0">
                <a:latin typeface="Franklin Gothic Book"/>
                <a:cs typeface="Franklin Gothic Book"/>
              </a:rPr>
              <a:t>ed-bed </a:t>
            </a:r>
            <a:r>
              <a:rPr sz="1600" spc="-20" dirty="0" smtClean="0">
                <a:latin typeface="Franklin Gothic Book"/>
                <a:cs typeface="Franklin Gothic Book"/>
              </a:rPr>
              <a:t>U</a:t>
            </a:r>
            <a:r>
              <a:rPr sz="1600" spc="0" dirty="0" smtClean="0">
                <a:latin typeface="Franklin Gothic Book"/>
                <a:cs typeface="Franklin Gothic Book"/>
              </a:rPr>
              <a:t>p</a:t>
            </a:r>
            <a:r>
              <a:rPr sz="1600" spc="-10" dirty="0" smtClean="0">
                <a:latin typeface="Franklin Gothic Book"/>
                <a:cs typeface="Franklin Gothic Book"/>
              </a:rPr>
              <a:t>dra</a:t>
            </a:r>
            <a:r>
              <a:rPr sz="1600" spc="35" dirty="0" smtClean="0">
                <a:latin typeface="Franklin Gothic Book"/>
                <a:cs typeface="Franklin Gothic Book"/>
              </a:rPr>
              <a:t>f</a:t>
            </a:r>
            <a:r>
              <a:rPr sz="1600" spc="-5" dirty="0" smtClean="0">
                <a:latin typeface="Franklin Gothic Book"/>
                <a:cs typeface="Franklin Gothic Book"/>
              </a:rPr>
              <a:t>t </a:t>
            </a:r>
            <a:r>
              <a:rPr sz="1600" spc="-40" dirty="0" smtClean="0">
                <a:latin typeface="Franklin Gothic Book"/>
                <a:cs typeface="Franklin Gothic Book"/>
              </a:rPr>
              <a:t>R</a:t>
            </a:r>
            <a:r>
              <a:rPr sz="1600" spc="-10" dirty="0" smtClean="0">
                <a:latin typeface="Franklin Gothic Book"/>
                <a:cs typeface="Franklin Gothic Book"/>
              </a:rPr>
              <a:t>eac</a:t>
            </a:r>
            <a:r>
              <a:rPr sz="1600" spc="-30" dirty="0" smtClean="0">
                <a:latin typeface="Franklin Gothic Book"/>
                <a:cs typeface="Franklin Gothic Book"/>
              </a:rPr>
              <a:t>t</a:t>
            </a:r>
            <a:r>
              <a:rPr sz="1600" spc="-10" dirty="0" smtClean="0">
                <a:latin typeface="Franklin Gothic Book"/>
                <a:cs typeface="Franklin Gothic Book"/>
              </a:rPr>
              <a:t>or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613854"/>
            <a:ext cx="7981315" cy="3798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843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“The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ubli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 balked at the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roject's $40 million p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ce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tag,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and the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WPC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b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oard voted to ki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ll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the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v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enture i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early 2010 after losing fai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th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i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 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ts technical and economic feasibili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ty.”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0"/>
              </a:spcBef>
            </a:pPr>
            <a:endParaRPr sz="1000"/>
          </a:p>
          <a:p>
            <a:pPr marL="241300" marR="284480">
              <a:lnSpc>
                <a:spcPct val="84800"/>
              </a:lnSpc>
            </a:pP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Read more: 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ht</a:t>
            </a:r>
            <a:r>
              <a:rPr sz="28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tp://www.st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a</a:t>
            </a:r>
            <a:r>
              <a:rPr sz="2800" u="heavy" spc="-2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mf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o</a:t>
            </a:r>
            <a:r>
              <a:rPr sz="28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r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dadvoca</a:t>
            </a:r>
            <a:r>
              <a:rPr sz="28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t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e</a:t>
            </a:r>
            <a:r>
              <a:rPr sz="28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.c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om/news/a</a:t>
            </a:r>
            <a:r>
              <a:rPr sz="28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rti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  <a:hlinkClick r:id="rId2"/>
              </a:rPr>
              <a:t>cle/</a:t>
            </a:r>
            <a:r>
              <a:rPr sz="2800" spc="-15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 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Was</a:t>
            </a:r>
            <a:r>
              <a:rPr sz="28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t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e</a:t>
            </a:r>
            <a:r>
              <a:rPr sz="28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-t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o-ene</a:t>
            </a:r>
            <a:r>
              <a:rPr sz="28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rgy-r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e</a:t>
            </a:r>
            <a:r>
              <a:rPr sz="2800" u="heavy" spc="-20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mna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nt-dona</a:t>
            </a:r>
            <a:r>
              <a:rPr sz="28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t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ed</a:t>
            </a:r>
            <a:r>
              <a:rPr sz="2800" u="heavy" spc="-10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-t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o-</a:t>
            </a:r>
            <a:endParaRPr sz="2800">
              <a:latin typeface="Franklin Gothic Book"/>
              <a:cs typeface="Franklin Gothic Book"/>
            </a:endParaRPr>
          </a:p>
          <a:p>
            <a:pPr marL="241300">
              <a:lnSpc>
                <a:spcPts val="2900"/>
              </a:lnSpc>
            </a:pPr>
            <a:r>
              <a:rPr sz="2800" u="heavy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UC</a:t>
            </a:r>
            <a:r>
              <a:rPr sz="2800" u="heavy" spc="-15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onn-3431002.php#ix</a:t>
            </a:r>
            <a:r>
              <a:rPr sz="2800" u="heavy" spc="-5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zz</a:t>
            </a:r>
            <a:r>
              <a:rPr sz="2800" u="heavy" spc="0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2</a:t>
            </a:r>
            <a:r>
              <a:rPr sz="2800" u="heavy" spc="-20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AA</a:t>
            </a:r>
            <a:r>
              <a:rPr sz="2800" u="heavy" spc="0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K4</a:t>
            </a:r>
            <a:r>
              <a:rPr sz="2800" u="heavy" spc="-20" dirty="0" smtClean="0">
                <a:solidFill>
                  <a:srgbClr val="C06735"/>
                </a:solidFill>
                <a:latin typeface="Franklin Gothic Book"/>
                <a:cs typeface="Franklin Gothic Book"/>
              </a:rPr>
              <a:t>RDIv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ts val="4285"/>
              </a:lnSpc>
            </a:pPr>
            <a:r>
              <a:rPr sz="3600" spc="-20" dirty="0" smtClean="0">
                <a:solidFill>
                  <a:srgbClr val="262626"/>
                </a:solidFill>
                <a:latin typeface="Arial"/>
                <a:cs typeface="Arial"/>
              </a:rPr>
              <a:t>Sta</a:t>
            </a:r>
            <a:r>
              <a:rPr sz="3600" spc="-30" dirty="0" smtClean="0">
                <a:solidFill>
                  <a:srgbClr val="262626"/>
                </a:solidFill>
                <a:latin typeface="Arial"/>
                <a:cs typeface="Arial"/>
              </a:rPr>
              <a:t>m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ord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/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Ne</a:t>
            </a:r>
            <a:r>
              <a:rPr sz="3600" spc="-20" dirty="0" smtClean="0">
                <a:solidFill>
                  <a:srgbClr val="262626"/>
                </a:solidFill>
                <a:latin typeface="Arial"/>
                <a:cs typeface="Arial"/>
              </a:rPr>
              <a:t>x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erra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Curren</a:t>
            </a:r>
            <a:r>
              <a:rPr sz="3600" spc="-10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20" dirty="0" smtClean="0">
                <a:solidFill>
                  <a:srgbClr val="262626"/>
                </a:solidFill>
                <a:latin typeface="Arial"/>
                <a:cs typeface="Arial"/>
              </a:rPr>
              <a:t>Sta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us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3686" y="6589973"/>
            <a:ext cx="14478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25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700" y="1465580"/>
            <a:ext cx="5600065" cy="4932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761365" indent="-228600">
              <a:lnSpc>
                <a:spcPts val="28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et Energy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=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Energy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Outputs – Energy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Inp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uts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850"/>
              </a:lnSpc>
              <a:spcBef>
                <a:spcPts val="34"/>
              </a:spcBef>
              <a:buClr>
                <a:srgbClr val="7C93A0"/>
              </a:buClr>
              <a:buFont typeface="Arial"/>
              <a:buChar char="•"/>
            </a:pPr>
            <a:endParaRPr sz="85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ai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energy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outputs</a:t>
            </a:r>
            <a:endParaRPr sz="28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3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Electri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 power</a:t>
            </a:r>
            <a:endParaRPr sz="24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Heat</a:t>
            </a:r>
            <a:endParaRPr sz="2400">
              <a:latin typeface="Franklin Gothic Book"/>
              <a:cs typeface="Franklin Gothic Book"/>
            </a:endParaRPr>
          </a:p>
          <a:p>
            <a:pPr lvl="1">
              <a:lnSpc>
                <a:spcPts val="800"/>
              </a:lnSpc>
              <a:spcBef>
                <a:spcPts val="27"/>
              </a:spcBef>
              <a:buClr>
                <a:srgbClr val="7C93A0"/>
              </a:buClr>
              <a:buFont typeface="Arial"/>
              <a:buChar char="•"/>
            </a:pPr>
            <a:endParaRPr sz="80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ai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energy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inp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uts (parasi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 loads)</a:t>
            </a:r>
            <a:endParaRPr sz="28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3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Dry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</a:t>
            </a:r>
            <a:endParaRPr sz="24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B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low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ers</a:t>
            </a:r>
            <a:endParaRPr sz="24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219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Gasi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er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startup</a:t>
            </a:r>
            <a:endParaRPr sz="24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Gasi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er external energy needs</a:t>
            </a:r>
            <a:endParaRPr sz="2400">
              <a:latin typeface="Franklin Gothic Book"/>
              <a:cs typeface="Franklin Gothic Book"/>
            </a:endParaRPr>
          </a:p>
          <a:p>
            <a:pPr lvl="1">
              <a:lnSpc>
                <a:spcPts val="650"/>
              </a:lnSpc>
              <a:spcBef>
                <a:spcPts val="46"/>
              </a:spcBef>
              <a:buClr>
                <a:srgbClr val="7C93A0"/>
              </a:buClr>
              <a:buFont typeface="Arial"/>
              <a:buChar char="•"/>
            </a:pPr>
            <a:endParaRPr sz="650"/>
          </a:p>
          <a:p>
            <a:pPr marL="749300" lvl="2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749300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Induction h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ater, p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lasma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torch,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etc.</a:t>
            </a:r>
            <a:endParaRPr sz="24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4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Syn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cleanup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666853"/>
          </a:xfrm>
          <a:prstGeom prst="rect">
            <a:avLst/>
          </a:prstGeom>
        </p:spPr>
        <p:txBody>
          <a:bodyPr vert="horz" wrap="square" lIns="0" tIns="141732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Energy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Balance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Considera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ions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3686" y="6589973"/>
            <a:ext cx="14478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26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83275" y="1144771"/>
            <a:ext cx="3184523" cy="5332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70573" y="1132071"/>
            <a:ext cx="3209924" cy="5357810"/>
          </a:xfrm>
          <a:custGeom>
            <a:avLst/>
            <a:gdLst/>
            <a:ahLst/>
            <a:cxnLst/>
            <a:rect l="l" t="t" r="r" b="b"/>
            <a:pathLst>
              <a:path w="3209924" h="5357810">
                <a:moveTo>
                  <a:pt x="0" y="0"/>
                </a:moveTo>
                <a:lnTo>
                  <a:pt x="3209924" y="0"/>
                </a:lnTo>
                <a:lnTo>
                  <a:pt x="3209924" y="5357810"/>
                </a:lnTo>
                <a:lnTo>
                  <a:pt x="0" y="535781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69940" y="6522720"/>
            <a:ext cx="118110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latin typeface="Franklin Gothic Book"/>
                <a:cs typeface="Franklin Gothic Book"/>
              </a:rPr>
              <a:t>C</a:t>
            </a:r>
            <a:r>
              <a:rPr sz="1200" spc="-10" dirty="0" smtClean="0">
                <a:latin typeface="Franklin Gothic Book"/>
                <a:cs typeface="Franklin Gothic Book"/>
              </a:rPr>
              <a:t>ou</a:t>
            </a:r>
            <a:r>
              <a:rPr sz="1200" spc="30" dirty="0" smtClean="0">
                <a:latin typeface="Franklin Gothic Book"/>
                <a:cs typeface="Franklin Gothic Book"/>
              </a:rPr>
              <a:t>r</a:t>
            </a:r>
            <a:r>
              <a:rPr sz="1200" spc="-30" dirty="0" smtClean="0">
                <a:latin typeface="Franklin Gothic Book"/>
                <a:cs typeface="Franklin Gothic Book"/>
              </a:rPr>
              <a:t>t</a:t>
            </a:r>
            <a:r>
              <a:rPr sz="1200" spc="-10" dirty="0" smtClean="0">
                <a:latin typeface="Franklin Gothic Book"/>
                <a:cs typeface="Franklin Gothic Book"/>
              </a:rPr>
              <a:t>esy </a:t>
            </a:r>
            <a:r>
              <a:rPr sz="1200" spc="-5" dirty="0" smtClean="0">
                <a:latin typeface="Franklin Gothic Book"/>
                <a:cs typeface="Franklin Gothic Book"/>
              </a:rPr>
              <a:t>of </a:t>
            </a:r>
            <a:r>
              <a:rPr sz="1200" spc="-10" dirty="0" smtClean="0">
                <a:latin typeface="Franklin Gothic Book"/>
                <a:cs typeface="Franklin Gothic Book"/>
              </a:rPr>
              <a:t>Hub</a:t>
            </a:r>
            <a:r>
              <a:rPr sz="1200" spc="-5" dirty="0" smtClean="0">
                <a:latin typeface="Franklin Gothic Book"/>
                <a:cs typeface="Franklin Gothic Book"/>
              </a:rPr>
              <a:t>er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0970" y="6217919"/>
            <a:ext cx="3954779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 smtClean="0">
                <a:latin typeface="Franklin Gothic Book"/>
                <a:cs typeface="Franklin Gothic Book"/>
              </a:rPr>
              <a:t>Engine Cooling </a:t>
            </a:r>
            <a:r>
              <a:rPr sz="2000" spc="-10" dirty="0" smtClean="0">
                <a:latin typeface="Franklin Gothic Book"/>
                <a:cs typeface="Franklin Gothic Book"/>
              </a:rPr>
              <a:t>Jac</a:t>
            </a:r>
            <a:r>
              <a:rPr sz="2000" spc="-55" dirty="0" smtClean="0">
                <a:latin typeface="Franklin Gothic Book"/>
                <a:cs typeface="Franklin Gothic Book"/>
              </a:rPr>
              <a:t>k</a:t>
            </a:r>
            <a:r>
              <a:rPr sz="2000" spc="-25" dirty="0" smtClean="0">
                <a:latin typeface="Franklin Gothic Book"/>
                <a:cs typeface="Franklin Gothic Book"/>
              </a:rPr>
              <a:t>e</a:t>
            </a:r>
            <a:r>
              <a:rPr sz="2000" spc="-10" dirty="0" smtClean="0">
                <a:latin typeface="Franklin Gothic Book"/>
                <a:cs typeface="Franklin Gothic Book"/>
              </a:rPr>
              <a:t>t Heat </a:t>
            </a:r>
            <a:r>
              <a:rPr sz="2000" spc="-50" dirty="0" smtClean="0">
                <a:latin typeface="Franklin Gothic Book"/>
                <a:cs typeface="Franklin Gothic Book"/>
              </a:rPr>
              <a:t>R</a:t>
            </a:r>
            <a:r>
              <a:rPr sz="2000" spc="-10" dirty="0" smtClean="0">
                <a:latin typeface="Franklin Gothic Book"/>
                <a:cs typeface="Franklin Gothic Book"/>
              </a:rPr>
              <a:t>ec</a:t>
            </a:r>
            <a:r>
              <a:rPr sz="2000" spc="-50" dirty="0" smtClean="0">
                <a:latin typeface="Franklin Gothic Book"/>
                <a:cs typeface="Franklin Gothic Book"/>
              </a:rPr>
              <a:t>o</a:t>
            </a:r>
            <a:r>
              <a:rPr sz="2000" spc="-35" dirty="0" smtClean="0">
                <a:latin typeface="Franklin Gothic Book"/>
                <a:cs typeface="Franklin Gothic Book"/>
              </a:rPr>
              <a:t>v</a:t>
            </a:r>
            <a:r>
              <a:rPr sz="2000" spc="-15" dirty="0" smtClean="0">
                <a:latin typeface="Franklin Gothic Book"/>
                <a:cs typeface="Franklin Gothic Book"/>
              </a:rPr>
              <a:t>e</a:t>
            </a:r>
            <a:r>
              <a:rPr sz="2000" spc="45" dirty="0" smtClean="0">
                <a:latin typeface="Franklin Gothic Book"/>
                <a:cs typeface="Franklin Gothic Book"/>
              </a:rPr>
              <a:t>r</a:t>
            </a:r>
            <a:r>
              <a:rPr sz="2000" spc="0" dirty="0" smtClean="0">
                <a:latin typeface="Franklin Gothic Book"/>
                <a:cs typeface="Franklin Gothic Book"/>
              </a:rPr>
              <a:t>y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100" y="1546859"/>
            <a:ext cx="8325484" cy="261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Fuel cells – not currently used wi</a:t>
            </a:r>
            <a:r>
              <a:rPr sz="2800" spc="-10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th</a:t>
            </a:r>
            <a:r>
              <a:rPr sz="2800" spc="-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syn</a:t>
            </a:r>
            <a:r>
              <a:rPr sz="2800" spc="-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g</a:t>
            </a:r>
            <a:r>
              <a:rPr sz="28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as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1200"/>
              </a:lnSpc>
              <a:spcBef>
                <a:spcPts val="96"/>
              </a:spcBef>
              <a:buClr>
                <a:srgbClr val="7C93A0"/>
              </a:buClr>
              <a:buFont typeface="Arial"/>
              <a:buChar char="•"/>
            </a:pPr>
            <a:endParaRPr sz="1200"/>
          </a:p>
          <a:p>
            <a:pPr marL="241300" marR="12700" indent="-228600">
              <a:lnSpc>
                <a:spcPts val="286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Gas </a:t>
            </a:r>
            <a:r>
              <a:rPr sz="28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turbines – re</a:t>
            </a:r>
            <a:r>
              <a:rPr sz="2800" spc="-20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qui</a:t>
            </a:r>
            <a:r>
              <a:rPr sz="28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re mini</a:t>
            </a:r>
            <a:r>
              <a:rPr sz="2800" spc="-2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mum </a:t>
            </a:r>
            <a:r>
              <a:rPr sz="28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h</a:t>
            </a:r>
            <a:r>
              <a:rPr sz="2800" spc="-20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sz="28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ating value of 450 B</a:t>
            </a:r>
            <a:r>
              <a:rPr sz="2800" spc="-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sz="28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u/f</a:t>
            </a:r>
            <a:r>
              <a:rPr sz="2800" spc="-10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sz="2775" spc="-15" baseline="25525" dirty="0" smtClean="0">
                <a:solidFill>
                  <a:srgbClr val="FF2600"/>
                </a:solidFill>
                <a:latin typeface="Franklin Gothic Book"/>
                <a:cs typeface="Franklin Gothic Book"/>
              </a:rPr>
              <a:t>3 </a:t>
            </a:r>
            <a:r>
              <a:rPr sz="28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and pressuri</a:t>
            </a:r>
            <a:r>
              <a:rPr sz="2800" spc="-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z</a:t>
            </a:r>
            <a:r>
              <a:rPr sz="28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ation of syn</a:t>
            </a:r>
            <a:r>
              <a:rPr sz="2800" spc="-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g</a:t>
            </a:r>
            <a:r>
              <a:rPr sz="28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as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850"/>
              </a:lnSpc>
              <a:spcBef>
                <a:spcPts val="22"/>
              </a:spcBef>
              <a:buClr>
                <a:srgbClr val="7C93A0"/>
              </a:buClr>
              <a:buFont typeface="Arial"/>
              <a:buChar char="•"/>
            </a:pPr>
            <a:endParaRPr sz="85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Internal combustion engines – possible</a:t>
            </a:r>
            <a:endParaRPr sz="28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3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q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uires mini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mum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ating v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alue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of ~140 B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tu/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ft</a:t>
            </a:r>
            <a:r>
              <a:rPr sz="2400" spc="-15" baseline="24305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3</a:t>
            </a:r>
            <a:endParaRPr sz="2400" baseline="24305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ts val="286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till 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may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need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b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lend wi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th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natural gas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ts val="4285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Power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35" dirty="0" smtClean="0">
                <a:solidFill>
                  <a:srgbClr val="262626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enera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ion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35" dirty="0" smtClean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p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ions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8250" y="6589973"/>
            <a:ext cx="13589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4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27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75461" y="4754880"/>
            <a:ext cx="1650076" cy="960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5235714"/>
            <a:ext cx="2870199" cy="0"/>
          </a:xfrm>
          <a:custGeom>
            <a:avLst/>
            <a:gdLst/>
            <a:ahLst/>
            <a:cxnLst/>
            <a:rect l="l" t="t" r="r" b="b"/>
            <a:pathLst>
              <a:path w="2870199">
                <a:moveTo>
                  <a:pt x="0" y="0"/>
                </a:moveTo>
                <a:lnTo>
                  <a:pt x="28701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3400" y="517221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24149" y="5083313"/>
            <a:ext cx="5364480" cy="916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 smtClean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20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Engine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33"/>
              </a:spcBef>
            </a:pPr>
            <a:endParaRPr sz="1300"/>
          </a:p>
          <a:p>
            <a:pPr marL="2102485">
              <a:lnSpc>
                <a:spcPct val="100000"/>
              </a:lnSpc>
            </a:pPr>
            <a:r>
              <a:rPr sz="2000" spc="-15" dirty="0" smtClean="0">
                <a:latin typeface="Franklin Gothic Book"/>
                <a:cs typeface="Franklin Gothic Book"/>
              </a:rPr>
              <a:t>Engine </a:t>
            </a:r>
            <a:r>
              <a:rPr sz="2000" spc="-10" dirty="0" smtClean="0">
                <a:latin typeface="Franklin Gothic Book"/>
                <a:cs typeface="Franklin Gothic Book"/>
              </a:rPr>
              <a:t>Exhaust Heat </a:t>
            </a:r>
            <a:r>
              <a:rPr sz="2000" spc="-50" dirty="0" smtClean="0">
                <a:latin typeface="Franklin Gothic Book"/>
                <a:cs typeface="Franklin Gothic Book"/>
              </a:rPr>
              <a:t>R</a:t>
            </a:r>
            <a:r>
              <a:rPr sz="2000" spc="-10" dirty="0" smtClean="0">
                <a:latin typeface="Franklin Gothic Book"/>
                <a:cs typeface="Franklin Gothic Book"/>
              </a:rPr>
              <a:t>ec</a:t>
            </a:r>
            <a:r>
              <a:rPr sz="2000" spc="-50" dirty="0" smtClean="0">
                <a:latin typeface="Franklin Gothic Book"/>
                <a:cs typeface="Franklin Gothic Book"/>
              </a:rPr>
              <a:t>o</a:t>
            </a:r>
            <a:r>
              <a:rPr sz="2000" spc="-35" dirty="0" smtClean="0">
                <a:latin typeface="Franklin Gothic Book"/>
                <a:cs typeface="Franklin Gothic Book"/>
              </a:rPr>
              <a:t>v</a:t>
            </a:r>
            <a:r>
              <a:rPr sz="2000" spc="-15" dirty="0" smtClean="0">
                <a:latin typeface="Franklin Gothic Book"/>
                <a:cs typeface="Franklin Gothic Book"/>
              </a:rPr>
              <a:t>e</a:t>
            </a:r>
            <a:r>
              <a:rPr sz="2000" spc="45" dirty="0" smtClean="0">
                <a:latin typeface="Franklin Gothic Book"/>
                <a:cs typeface="Franklin Gothic Book"/>
              </a:rPr>
              <a:t>r</a:t>
            </a:r>
            <a:r>
              <a:rPr sz="2000" spc="0" dirty="0" smtClean="0">
                <a:latin typeface="Franklin Gothic Book"/>
                <a:cs typeface="Franklin Gothic Book"/>
              </a:rPr>
              <a:t>y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4422" y="4519434"/>
            <a:ext cx="91313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8285" marR="12700" indent="-235585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B</a:t>
            </a:r>
            <a:r>
              <a:rPr sz="2000" spc="-10" dirty="0" smtClean="0">
                <a:latin typeface="Franklin Gothic Book"/>
                <a:cs typeface="Franklin Gothic Book"/>
              </a:rPr>
              <a:t>lended Gas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52600" y="5261114"/>
            <a:ext cx="0" cy="812799"/>
          </a:xfrm>
          <a:custGeom>
            <a:avLst/>
            <a:gdLst/>
            <a:ahLst/>
            <a:cxnLst/>
            <a:rect l="l" t="t" r="r" b="b"/>
            <a:pathLst>
              <a:path h="812799">
                <a:moveTo>
                  <a:pt x="0" y="812799"/>
                </a:move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9100" y="5235713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0"/>
                </a:moveTo>
                <a:lnTo>
                  <a:pt x="0" y="127000"/>
                </a:lnTo>
                <a:lnTo>
                  <a:pt x="127000" y="127000"/>
                </a:lnTo>
                <a:lnTo>
                  <a:pt x="635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7665" y="6043433"/>
            <a:ext cx="129921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1755" marR="12700" indent="-5969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N</a:t>
            </a:r>
            <a:r>
              <a:rPr sz="2000" spc="-10" dirty="0" smtClean="0">
                <a:latin typeface="Franklin Gothic Book"/>
                <a:cs typeface="Franklin Gothic Book"/>
              </a:rPr>
              <a:t>atural </a:t>
            </a:r>
            <a:r>
              <a:rPr sz="2000" spc="-15" dirty="0" smtClean="0">
                <a:latin typeface="Franklin Gothic Book"/>
                <a:cs typeface="Franklin Gothic Book"/>
              </a:rPr>
              <a:t>Gas</a:t>
            </a:r>
            <a:r>
              <a:rPr sz="2000" spc="-5" dirty="0" smtClean="0">
                <a:latin typeface="Franklin Gothic Book"/>
                <a:cs typeface="Franklin Gothic Book"/>
              </a:rPr>
              <a:t> (i</a:t>
            </a:r>
            <a:r>
              <a:rPr sz="2000" spc="-10" dirty="0" smtClean="0">
                <a:latin typeface="Franklin Gothic Book"/>
                <a:cs typeface="Franklin Gothic Book"/>
              </a:rPr>
              <a:t>f </a:t>
            </a:r>
            <a:r>
              <a:rPr sz="2000" spc="-15" dirty="0" smtClean="0">
                <a:latin typeface="Franklin Gothic Book"/>
                <a:cs typeface="Franklin Gothic Book"/>
              </a:rPr>
              <a:t>needed)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237" y="4824234"/>
            <a:ext cx="79057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Syng</a:t>
            </a:r>
            <a:r>
              <a:rPr sz="2000" spc="-10" dirty="0" smtClean="0">
                <a:latin typeface="Franklin Gothic Book"/>
                <a:cs typeface="Franklin Gothic Book"/>
              </a:rPr>
              <a:t>as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00598" y="5257800"/>
            <a:ext cx="2870199" cy="0"/>
          </a:xfrm>
          <a:custGeom>
            <a:avLst/>
            <a:gdLst/>
            <a:ahLst/>
            <a:cxnLst/>
            <a:rect l="l" t="t" r="r" b="b"/>
            <a:pathLst>
              <a:path w="2870199">
                <a:moveTo>
                  <a:pt x="0" y="0"/>
                </a:moveTo>
                <a:lnTo>
                  <a:pt x="28701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69198" y="51943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17775" y="4827210"/>
            <a:ext cx="152400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smtClean="0">
                <a:latin typeface="Franklin Gothic Book"/>
                <a:cs typeface="Franklin Gothic Book"/>
              </a:rPr>
              <a:t>Electric </a:t>
            </a:r>
            <a:r>
              <a:rPr sz="2000" spc="-30" dirty="0" smtClean="0">
                <a:latin typeface="Franklin Gothic Book"/>
                <a:cs typeface="Franklin Gothic Book"/>
              </a:rPr>
              <a:t>P</a:t>
            </a:r>
            <a:r>
              <a:rPr sz="2000" spc="-45" dirty="0" smtClean="0">
                <a:latin typeface="Franklin Gothic Book"/>
                <a:cs typeface="Franklin Gothic Book"/>
              </a:rPr>
              <a:t>o</a:t>
            </a:r>
            <a:r>
              <a:rPr sz="2000" spc="-30" dirty="0" smtClean="0">
                <a:latin typeface="Franklin Gothic Book"/>
                <a:cs typeface="Franklin Gothic Book"/>
              </a:rPr>
              <a:t>w</a:t>
            </a:r>
            <a:r>
              <a:rPr sz="2000" spc="-10" dirty="0" smtClean="0">
                <a:latin typeface="Franklin Gothic Book"/>
                <a:cs typeface="Franklin Gothic Book"/>
              </a:rPr>
              <a:t>er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1998" y="5638800"/>
            <a:ext cx="1" cy="457199"/>
          </a:xfrm>
          <a:custGeom>
            <a:avLst/>
            <a:gdLst/>
            <a:ahLst/>
            <a:cxnLst/>
            <a:rect l="l" t="t" r="r" b="b"/>
            <a:pathLst>
              <a:path w="1" h="457199">
                <a:moveTo>
                  <a:pt x="0" y="457199"/>
                </a:moveTo>
                <a:lnTo>
                  <a:pt x="1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1998" y="6095999"/>
            <a:ext cx="1193799" cy="0"/>
          </a:xfrm>
          <a:custGeom>
            <a:avLst/>
            <a:gdLst/>
            <a:ahLst/>
            <a:cxnLst/>
            <a:rect l="l" t="t" r="r" b="b"/>
            <a:pathLst>
              <a:path w="1193799">
                <a:moveTo>
                  <a:pt x="0" y="0"/>
                </a:moveTo>
                <a:lnTo>
                  <a:pt x="11937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64198" y="603249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8600" y="5715000"/>
            <a:ext cx="1" cy="914399"/>
          </a:xfrm>
          <a:custGeom>
            <a:avLst/>
            <a:gdLst/>
            <a:ahLst/>
            <a:cxnLst/>
            <a:rect l="l" t="t" r="r" b="b"/>
            <a:pathLst>
              <a:path w="1" h="914399">
                <a:moveTo>
                  <a:pt x="0" y="914399"/>
                </a:moveTo>
                <a:lnTo>
                  <a:pt x="1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8600" y="6629400"/>
            <a:ext cx="1727199" cy="0"/>
          </a:xfrm>
          <a:custGeom>
            <a:avLst/>
            <a:gdLst/>
            <a:ahLst/>
            <a:cxnLst/>
            <a:rect l="l" t="t" r="r" b="b"/>
            <a:pathLst>
              <a:path w="1727199">
                <a:moveTo>
                  <a:pt x="0" y="0"/>
                </a:moveTo>
                <a:lnTo>
                  <a:pt x="1727199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64200" y="65659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6999"/>
                </a:lnTo>
                <a:lnTo>
                  <a:pt x="127000" y="63499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546859"/>
            <a:ext cx="5988050" cy="3617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B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ackground</a:t>
            </a:r>
            <a:endParaRPr sz="2800" dirty="0">
              <a:latin typeface="Franklin Gothic Book"/>
              <a:cs typeface="Franklin Gothic Book"/>
            </a:endParaRPr>
          </a:p>
          <a:p>
            <a:pPr>
              <a:lnSpc>
                <a:spcPts val="750"/>
              </a:lnSpc>
              <a:spcBef>
                <a:spcPts val="34"/>
              </a:spcBef>
              <a:buClr>
                <a:srgbClr val="7C93A0"/>
              </a:buClr>
              <a:buFont typeface="Arial"/>
              <a:buChar char="•"/>
            </a:pPr>
            <a:endParaRPr sz="75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rocess Fundamentals</a:t>
            </a:r>
            <a:endParaRPr sz="2800" dirty="0">
              <a:latin typeface="Franklin Gothic Book"/>
              <a:cs typeface="Franklin Gothic Book"/>
            </a:endParaRPr>
          </a:p>
          <a:p>
            <a:pPr>
              <a:lnSpc>
                <a:spcPts val="800"/>
              </a:lnSpc>
              <a:spcBef>
                <a:spcPts val="39"/>
              </a:spcBef>
              <a:buClr>
                <a:srgbClr val="7C93A0"/>
              </a:buClr>
              <a:buFont typeface="Arial"/>
              <a:buChar char="•"/>
            </a:pPr>
            <a:endParaRPr sz="800" dirty="0" smtClean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ommerci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al 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tatus</a:t>
            </a:r>
            <a:endParaRPr sz="2800" dirty="0">
              <a:latin typeface="Franklin Gothic Book"/>
              <a:cs typeface="Franklin Gothic Book"/>
            </a:endParaRPr>
          </a:p>
          <a:p>
            <a:pPr>
              <a:lnSpc>
                <a:spcPts val="800"/>
              </a:lnSpc>
              <a:spcBef>
                <a:spcPts val="39"/>
              </a:spcBef>
              <a:buClr>
                <a:srgbClr val="7C93A0"/>
              </a:buClr>
              <a:buFont typeface="Arial"/>
              <a:buChar char="•"/>
            </a:pPr>
            <a:endParaRPr sz="80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Energy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B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alances</a:t>
            </a:r>
            <a:endParaRPr sz="2800" dirty="0">
              <a:latin typeface="Franklin Gothic Book"/>
              <a:cs typeface="Franklin Gothic Book"/>
            </a:endParaRPr>
          </a:p>
          <a:p>
            <a:pPr>
              <a:lnSpc>
                <a:spcPts val="800"/>
              </a:lnSpc>
              <a:spcBef>
                <a:spcPts val="40"/>
              </a:spcBef>
              <a:buClr>
                <a:srgbClr val="7C93A0"/>
              </a:buClr>
              <a:buFont typeface="Arial"/>
              <a:buChar char="•"/>
            </a:pPr>
            <a:endParaRPr sz="80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Gasi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cation Relative to Today’s Issues</a:t>
            </a:r>
            <a:endParaRPr sz="2800" dirty="0">
              <a:latin typeface="Franklin Gothic Book"/>
              <a:cs typeface="Franklin Gothic Book"/>
            </a:endParaRPr>
          </a:p>
          <a:p>
            <a:pPr>
              <a:lnSpc>
                <a:spcPts val="800"/>
              </a:lnSpc>
              <a:spcBef>
                <a:spcPts val="40"/>
              </a:spcBef>
              <a:buClr>
                <a:srgbClr val="7C93A0"/>
              </a:buClr>
              <a:buFont typeface="Arial"/>
              <a:buChar char="•"/>
            </a:pPr>
            <a:endParaRPr sz="800" dirty="0"/>
          </a:p>
          <a:p>
            <a:pPr marL="241300" indent="-228600">
              <a:lnSpc>
                <a:spcPts val="3335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ummary</a:t>
            </a:r>
            <a:endParaRPr sz="28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ts val="4285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Agenda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3267" y="6589973"/>
            <a:ext cx="8509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371601"/>
            <a:ext cx="8610597" cy="2438399"/>
          </a:xfrm>
          <a:custGeom>
            <a:avLst/>
            <a:gdLst/>
            <a:ahLst/>
            <a:cxnLst/>
            <a:rect l="l" t="t" r="r" b="b"/>
            <a:pathLst>
              <a:path w="8610597" h="2438399">
                <a:moveTo>
                  <a:pt x="0" y="0"/>
                </a:moveTo>
                <a:lnTo>
                  <a:pt x="8610597" y="0"/>
                </a:lnTo>
                <a:lnTo>
                  <a:pt x="8610597" y="2438399"/>
                </a:lnTo>
                <a:lnTo>
                  <a:pt x="0" y="24383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100" y="1318261"/>
            <a:ext cx="6886575" cy="172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rmodyn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cs</a:t>
            </a:r>
            <a:endParaRPr sz="28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75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Typi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cally 1,400-1,700 Btu/lb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of water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evaporated</a:t>
            </a:r>
            <a:endParaRPr sz="2400">
              <a:latin typeface="Franklin Gothic Book"/>
              <a:cs typeface="Franklin Gothic Book"/>
            </a:endParaRPr>
          </a:p>
          <a:p>
            <a:pPr lvl="1">
              <a:lnSpc>
                <a:spcPts val="800"/>
              </a:lnSpc>
              <a:spcBef>
                <a:spcPts val="27"/>
              </a:spcBef>
              <a:buClr>
                <a:srgbClr val="7C93A0"/>
              </a:buClr>
              <a:buFont typeface="Arial"/>
              <a:buChar char="•"/>
            </a:pPr>
            <a:endParaRPr sz="80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Heat sources:</a:t>
            </a:r>
            <a:endParaRPr sz="280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3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atural 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as, meth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ne, propane,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electri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 power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399" y="3062732"/>
            <a:ext cx="3874135" cy="756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495" indent="-26543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7749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Recovered h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at, w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aste h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at</a:t>
            </a:r>
            <a:endParaRPr sz="2400">
              <a:latin typeface="Franklin Gothic Book"/>
              <a:cs typeface="Franklin Gothic Book"/>
            </a:endParaRPr>
          </a:p>
          <a:p>
            <a:pPr marL="277495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2774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olar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701675"/>
          </a:xfrm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Energy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Required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or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Drying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4416623"/>
            <a:ext cx="2152650" cy="640079"/>
          </a:xfrm>
          <a:custGeom>
            <a:avLst/>
            <a:gdLst/>
            <a:ahLst/>
            <a:cxnLst/>
            <a:rect l="l" t="t" r="r" b="b"/>
            <a:pathLst>
              <a:path w="2152650" h="640079">
                <a:moveTo>
                  <a:pt x="0" y="640079"/>
                </a:moveTo>
                <a:lnTo>
                  <a:pt x="2152650" y="640079"/>
                </a:lnTo>
                <a:lnTo>
                  <a:pt x="215265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433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7450" y="4416623"/>
            <a:ext cx="2152650" cy="640079"/>
          </a:xfrm>
          <a:custGeom>
            <a:avLst/>
            <a:gdLst/>
            <a:ahLst/>
            <a:cxnLst/>
            <a:rect l="l" t="t" r="r" b="b"/>
            <a:pathLst>
              <a:path w="2152650" h="640079">
                <a:moveTo>
                  <a:pt x="0" y="640079"/>
                </a:moveTo>
                <a:lnTo>
                  <a:pt x="2152650" y="640079"/>
                </a:lnTo>
                <a:lnTo>
                  <a:pt x="215265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433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0100" y="4416623"/>
            <a:ext cx="2152650" cy="640079"/>
          </a:xfrm>
          <a:custGeom>
            <a:avLst/>
            <a:gdLst/>
            <a:ahLst/>
            <a:cxnLst/>
            <a:rect l="l" t="t" r="r" b="b"/>
            <a:pathLst>
              <a:path w="2152650" h="640079">
                <a:moveTo>
                  <a:pt x="0" y="640079"/>
                </a:moveTo>
                <a:lnTo>
                  <a:pt x="2152650" y="640079"/>
                </a:lnTo>
                <a:lnTo>
                  <a:pt x="215265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433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2748" y="4416623"/>
            <a:ext cx="2152650" cy="640079"/>
          </a:xfrm>
          <a:custGeom>
            <a:avLst/>
            <a:gdLst/>
            <a:ahLst/>
            <a:cxnLst/>
            <a:rect l="l" t="t" r="r" b="b"/>
            <a:pathLst>
              <a:path w="2152650" h="640079">
                <a:moveTo>
                  <a:pt x="0" y="640079"/>
                </a:moveTo>
                <a:lnTo>
                  <a:pt x="2152650" y="640079"/>
                </a:lnTo>
                <a:lnTo>
                  <a:pt x="215265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433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5056702"/>
            <a:ext cx="2152650" cy="370839"/>
          </a:xfrm>
          <a:custGeom>
            <a:avLst/>
            <a:gdLst/>
            <a:ahLst/>
            <a:cxnLst/>
            <a:rect l="l" t="t" r="r" b="b"/>
            <a:pathLst>
              <a:path w="2152650" h="370839">
                <a:moveTo>
                  <a:pt x="0" y="370839"/>
                </a:moveTo>
                <a:lnTo>
                  <a:pt x="2152650" y="370839"/>
                </a:lnTo>
                <a:lnTo>
                  <a:pt x="215265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7450" y="5056702"/>
            <a:ext cx="2152650" cy="370839"/>
          </a:xfrm>
          <a:custGeom>
            <a:avLst/>
            <a:gdLst/>
            <a:ahLst/>
            <a:cxnLst/>
            <a:rect l="l" t="t" r="r" b="b"/>
            <a:pathLst>
              <a:path w="2152650" h="370839">
                <a:moveTo>
                  <a:pt x="0" y="370839"/>
                </a:moveTo>
                <a:lnTo>
                  <a:pt x="2152650" y="370839"/>
                </a:lnTo>
                <a:lnTo>
                  <a:pt x="215265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0100" y="5056702"/>
            <a:ext cx="2152650" cy="370839"/>
          </a:xfrm>
          <a:custGeom>
            <a:avLst/>
            <a:gdLst/>
            <a:ahLst/>
            <a:cxnLst/>
            <a:rect l="l" t="t" r="r" b="b"/>
            <a:pathLst>
              <a:path w="2152650" h="370839">
                <a:moveTo>
                  <a:pt x="0" y="370839"/>
                </a:moveTo>
                <a:lnTo>
                  <a:pt x="2152650" y="370839"/>
                </a:lnTo>
                <a:lnTo>
                  <a:pt x="215265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62748" y="5056702"/>
            <a:ext cx="2152650" cy="370839"/>
          </a:xfrm>
          <a:custGeom>
            <a:avLst/>
            <a:gdLst/>
            <a:ahLst/>
            <a:cxnLst/>
            <a:rect l="l" t="t" r="r" b="b"/>
            <a:pathLst>
              <a:path w="2152650" h="370839">
                <a:moveTo>
                  <a:pt x="0" y="370839"/>
                </a:moveTo>
                <a:lnTo>
                  <a:pt x="2152650" y="370839"/>
                </a:lnTo>
                <a:lnTo>
                  <a:pt x="215265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5427542"/>
            <a:ext cx="2152650" cy="370840"/>
          </a:xfrm>
          <a:custGeom>
            <a:avLst/>
            <a:gdLst/>
            <a:ahLst/>
            <a:cxnLst/>
            <a:rect l="l" t="t" r="r" b="b"/>
            <a:pathLst>
              <a:path w="2152650" h="370839">
                <a:moveTo>
                  <a:pt x="0" y="370840"/>
                </a:moveTo>
                <a:lnTo>
                  <a:pt x="2152650" y="370840"/>
                </a:lnTo>
                <a:lnTo>
                  <a:pt x="215265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7450" y="5427542"/>
            <a:ext cx="2152650" cy="370840"/>
          </a:xfrm>
          <a:custGeom>
            <a:avLst/>
            <a:gdLst/>
            <a:ahLst/>
            <a:cxnLst/>
            <a:rect l="l" t="t" r="r" b="b"/>
            <a:pathLst>
              <a:path w="2152650" h="370839">
                <a:moveTo>
                  <a:pt x="0" y="370840"/>
                </a:moveTo>
                <a:lnTo>
                  <a:pt x="2152650" y="370840"/>
                </a:lnTo>
                <a:lnTo>
                  <a:pt x="215265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0100" y="5427542"/>
            <a:ext cx="2152650" cy="370840"/>
          </a:xfrm>
          <a:custGeom>
            <a:avLst/>
            <a:gdLst/>
            <a:ahLst/>
            <a:cxnLst/>
            <a:rect l="l" t="t" r="r" b="b"/>
            <a:pathLst>
              <a:path w="2152650" h="370839">
                <a:moveTo>
                  <a:pt x="0" y="370840"/>
                </a:moveTo>
                <a:lnTo>
                  <a:pt x="2152650" y="370840"/>
                </a:lnTo>
                <a:lnTo>
                  <a:pt x="215265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62748" y="5427542"/>
            <a:ext cx="2152650" cy="370840"/>
          </a:xfrm>
          <a:custGeom>
            <a:avLst/>
            <a:gdLst/>
            <a:ahLst/>
            <a:cxnLst/>
            <a:rect l="l" t="t" r="r" b="b"/>
            <a:pathLst>
              <a:path w="2152650" h="370839">
                <a:moveTo>
                  <a:pt x="0" y="370840"/>
                </a:moveTo>
                <a:lnTo>
                  <a:pt x="2152650" y="370840"/>
                </a:lnTo>
                <a:lnTo>
                  <a:pt x="215265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" y="5798382"/>
            <a:ext cx="2152650" cy="370839"/>
          </a:xfrm>
          <a:custGeom>
            <a:avLst/>
            <a:gdLst/>
            <a:ahLst/>
            <a:cxnLst/>
            <a:rect l="l" t="t" r="r" b="b"/>
            <a:pathLst>
              <a:path w="2152650" h="370839">
                <a:moveTo>
                  <a:pt x="0" y="370839"/>
                </a:moveTo>
                <a:lnTo>
                  <a:pt x="2152650" y="370839"/>
                </a:lnTo>
                <a:lnTo>
                  <a:pt x="215265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57450" y="5798382"/>
            <a:ext cx="2152650" cy="370839"/>
          </a:xfrm>
          <a:custGeom>
            <a:avLst/>
            <a:gdLst/>
            <a:ahLst/>
            <a:cxnLst/>
            <a:rect l="l" t="t" r="r" b="b"/>
            <a:pathLst>
              <a:path w="2152650" h="370839">
                <a:moveTo>
                  <a:pt x="0" y="370839"/>
                </a:moveTo>
                <a:lnTo>
                  <a:pt x="2152650" y="370839"/>
                </a:lnTo>
                <a:lnTo>
                  <a:pt x="215265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0100" y="5798382"/>
            <a:ext cx="2152650" cy="370839"/>
          </a:xfrm>
          <a:custGeom>
            <a:avLst/>
            <a:gdLst/>
            <a:ahLst/>
            <a:cxnLst/>
            <a:rect l="l" t="t" r="r" b="b"/>
            <a:pathLst>
              <a:path w="2152650" h="370839">
                <a:moveTo>
                  <a:pt x="0" y="370839"/>
                </a:moveTo>
                <a:lnTo>
                  <a:pt x="2152650" y="370839"/>
                </a:lnTo>
                <a:lnTo>
                  <a:pt x="215265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62748" y="5798382"/>
            <a:ext cx="2152650" cy="370839"/>
          </a:xfrm>
          <a:custGeom>
            <a:avLst/>
            <a:gdLst/>
            <a:ahLst/>
            <a:cxnLst/>
            <a:rect l="l" t="t" r="r" b="b"/>
            <a:pathLst>
              <a:path w="2152650" h="370839">
                <a:moveTo>
                  <a:pt x="0" y="370839"/>
                </a:moveTo>
                <a:lnTo>
                  <a:pt x="2152650" y="370839"/>
                </a:lnTo>
                <a:lnTo>
                  <a:pt x="215265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57449" y="4410273"/>
            <a:ext cx="0" cy="1765299"/>
          </a:xfrm>
          <a:custGeom>
            <a:avLst/>
            <a:gdLst/>
            <a:ahLst/>
            <a:cxnLst/>
            <a:rect l="l" t="t" r="r" b="b"/>
            <a:pathLst>
              <a:path h="1765299">
                <a:moveTo>
                  <a:pt x="0" y="0"/>
                </a:moveTo>
                <a:lnTo>
                  <a:pt x="0" y="176529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10099" y="4410273"/>
            <a:ext cx="0" cy="1765299"/>
          </a:xfrm>
          <a:custGeom>
            <a:avLst/>
            <a:gdLst/>
            <a:ahLst/>
            <a:cxnLst/>
            <a:rect l="l" t="t" r="r" b="b"/>
            <a:pathLst>
              <a:path h="1765299">
                <a:moveTo>
                  <a:pt x="0" y="0"/>
                </a:moveTo>
                <a:lnTo>
                  <a:pt x="0" y="176529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62749" y="4410273"/>
            <a:ext cx="0" cy="1765299"/>
          </a:xfrm>
          <a:custGeom>
            <a:avLst/>
            <a:gdLst/>
            <a:ahLst/>
            <a:cxnLst/>
            <a:rect l="l" t="t" r="r" b="b"/>
            <a:pathLst>
              <a:path h="1765299">
                <a:moveTo>
                  <a:pt x="0" y="0"/>
                </a:moveTo>
                <a:lnTo>
                  <a:pt x="0" y="176529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450" y="5056702"/>
            <a:ext cx="8623299" cy="0"/>
          </a:xfrm>
          <a:custGeom>
            <a:avLst/>
            <a:gdLst/>
            <a:ahLst/>
            <a:cxnLst/>
            <a:rect l="l" t="t" r="r" b="b"/>
            <a:pathLst>
              <a:path w="8623299">
                <a:moveTo>
                  <a:pt x="0" y="0"/>
                </a:moveTo>
                <a:lnTo>
                  <a:pt x="862329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8450" y="5427543"/>
            <a:ext cx="8623299" cy="0"/>
          </a:xfrm>
          <a:custGeom>
            <a:avLst/>
            <a:gdLst/>
            <a:ahLst/>
            <a:cxnLst/>
            <a:rect l="l" t="t" r="r" b="b"/>
            <a:pathLst>
              <a:path w="8623299">
                <a:moveTo>
                  <a:pt x="0" y="0"/>
                </a:moveTo>
                <a:lnTo>
                  <a:pt x="86232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8450" y="5798382"/>
            <a:ext cx="8623299" cy="0"/>
          </a:xfrm>
          <a:custGeom>
            <a:avLst/>
            <a:gdLst/>
            <a:ahLst/>
            <a:cxnLst/>
            <a:rect l="l" t="t" r="r" b="b"/>
            <a:pathLst>
              <a:path w="8623299">
                <a:moveTo>
                  <a:pt x="0" y="0"/>
                </a:moveTo>
                <a:lnTo>
                  <a:pt x="86232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4800" y="4410273"/>
            <a:ext cx="0" cy="1765299"/>
          </a:xfrm>
          <a:custGeom>
            <a:avLst/>
            <a:gdLst/>
            <a:ahLst/>
            <a:cxnLst/>
            <a:rect l="l" t="t" r="r" b="b"/>
            <a:pathLst>
              <a:path h="1765299">
                <a:moveTo>
                  <a:pt x="0" y="0"/>
                </a:moveTo>
                <a:lnTo>
                  <a:pt x="0" y="176529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15399" y="4410273"/>
            <a:ext cx="0" cy="1765299"/>
          </a:xfrm>
          <a:custGeom>
            <a:avLst/>
            <a:gdLst/>
            <a:ahLst/>
            <a:cxnLst/>
            <a:rect l="l" t="t" r="r" b="b"/>
            <a:pathLst>
              <a:path h="1765299">
                <a:moveTo>
                  <a:pt x="0" y="0"/>
                </a:moveTo>
                <a:lnTo>
                  <a:pt x="0" y="176529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8450" y="4416623"/>
            <a:ext cx="8623299" cy="0"/>
          </a:xfrm>
          <a:custGeom>
            <a:avLst/>
            <a:gdLst/>
            <a:ahLst/>
            <a:cxnLst/>
            <a:rect l="l" t="t" r="r" b="b"/>
            <a:pathLst>
              <a:path w="8623299">
                <a:moveTo>
                  <a:pt x="0" y="0"/>
                </a:moveTo>
                <a:lnTo>
                  <a:pt x="86232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8450" y="6169223"/>
            <a:ext cx="8623299" cy="0"/>
          </a:xfrm>
          <a:custGeom>
            <a:avLst/>
            <a:gdLst/>
            <a:ahLst/>
            <a:cxnLst/>
            <a:rect l="l" t="t" r="r" b="b"/>
            <a:pathLst>
              <a:path w="8623299">
                <a:moveTo>
                  <a:pt x="0" y="0"/>
                </a:moveTo>
                <a:lnTo>
                  <a:pt x="86232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47474" y="4729043"/>
            <a:ext cx="87249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cenario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35179" y="4477583"/>
            <a:ext cx="1602740" cy="536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1140" marR="12700" indent="-219075">
              <a:lnSpc>
                <a:spcPts val="2100"/>
              </a:lnSpc>
            </a:pP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Energy </a:t>
            </a:r>
            <a:r>
              <a:rPr sz="1800" spc="-5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3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q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uired</a:t>
            </a:r>
            <a:r>
              <a:rPr sz="1800" spc="-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 (MMBt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u/hr)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60928" y="4477583"/>
            <a:ext cx="1656080" cy="536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56895" marR="12700" indent="-544830">
              <a:lnSpc>
                <a:spcPts val="2100"/>
              </a:lnSpc>
            </a:pPr>
            <a:r>
              <a:rPr sz="18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atural Gas Cost</a:t>
            </a:r>
            <a:r>
              <a:rPr sz="1800" spc="-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 ($/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yr)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94864" y="4477583"/>
            <a:ext cx="1094105" cy="536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590" marR="12700" indent="-263525">
              <a:lnSpc>
                <a:spcPts val="2100"/>
              </a:lnSpc>
            </a:pPr>
            <a:r>
              <a:rPr sz="1800" spc="-3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P</a:t>
            </a:r>
            <a:r>
              <a:rPr sz="1800" spc="-3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800" spc="-2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w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er Cost</a:t>
            </a:r>
            <a:r>
              <a:rPr sz="1800" spc="-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 ($/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yr)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3540" y="5102423"/>
            <a:ext cx="16249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 smtClean="0">
                <a:latin typeface="Franklin Gothic Book"/>
                <a:cs typeface="Franklin Gothic Book"/>
              </a:rPr>
              <a:t>1</a:t>
            </a:r>
            <a:r>
              <a:rPr sz="1800" spc="0" dirty="0" smtClean="0">
                <a:latin typeface="Franklin Gothic Book"/>
                <a:cs typeface="Franklin Gothic Book"/>
              </a:rPr>
              <a:t>5% S</a:t>
            </a:r>
            <a:r>
              <a:rPr sz="1800" spc="-10" dirty="0" smtClean="0">
                <a:latin typeface="Franklin Gothic Book"/>
                <a:cs typeface="Franklin Gothic Book"/>
              </a:rPr>
              <a:t>olids </a:t>
            </a:r>
            <a:r>
              <a:rPr sz="1800" spc="-50" dirty="0" smtClean="0">
                <a:latin typeface="Franklin Gothic Book"/>
                <a:cs typeface="Franklin Gothic Book"/>
              </a:rPr>
              <a:t>F</a:t>
            </a:r>
            <a:r>
              <a:rPr sz="1800" spc="-10" dirty="0" smtClean="0">
                <a:latin typeface="Franklin Gothic Book"/>
                <a:cs typeface="Franklin Gothic Book"/>
              </a:rPr>
              <a:t>eed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14381" y="5102423"/>
            <a:ext cx="4445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25" dirty="0" smtClean="0">
                <a:latin typeface="Franklin Gothic Book"/>
                <a:cs typeface="Franklin Gothic Book"/>
              </a:rPr>
              <a:t>1</a:t>
            </a:r>
            <a:r>
              <a:rPr sz="1800" spc="-200" dirty="0" smtClean="0">
                <a:latin typeface="Franklin Gothic Book"/>
                <a:cs typeface="Franklin Gothic Book"/>
              </a:rPr>
              <a:t>7</a:t>
            </a:r>
            <a:r>
              <a:rPr sz="1800" spc="0" dirty="0" smtClean="0">
                <a:latin typeface="Franklin Gothic Book"/>
                <a:cs typeface="Franklin Gothic Book"/>
              </a:rPr>
              <a:t>.4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95018" y="5153223"/>
            <a:ext cx="11893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</a:t>
            </a:r>
            <a:r>
              <a:rPr sz="1800" spc="-15" dirty="0" smtClean="0">
                <a:latin typeface="Franklin Gothic Book"/>
                <a:cs typeface="Franklin Gothic Book"/>
              </a:rPr>
              <a:t>1</a:t>
            </a:r>
            <a:r>
              <a:rPr sz="1800" spc="-75" dirty="0" smtClean="0">
                <a:latin typeface="Franklin Gothic Book"/>
                <a:cs typeface="Franklin Gothic Book"/>
              </a:rPr>
              <a:t>,</a:t>
            </a:r>
            <a:r>
              <a:rPr sz="1800" spc="-15" dirty="0" smtClean="0">
                <a:latin typeface="Franklin Gothic Book"/>
                <a:cs typeface="Franklin Gothic Book"/>
              </a:rPr>
              <a:t>1</a:t>
            </a:r>
            <a:r>
              <a:rPr sz="1800" spc="-75" dirty="0" smtClean="0">
                <a:latin typeface="Franklin Gothic Book"/>
                <a:cs typeface="Franklin Gothic Book"/>
              </a:rPr>
              <a:t>8</a:t>
            </a:r>
            <a:r>
              <a:rPr sz="1800" spc="-15" dirty="0" smtClean="0">
                <a:latin typeface="Franklin Gothic Book"/>
                <a:cs typeface="Franklin Gothic Book"/>
              </a:rPr>
              <a:t>1</a:t>
            </a:r>
            <a:r>
              <a:rPr sz="1800" spc="0" dirty="0" smtClean="0">
                <a:latin typeface="Franklin Gothic Book"/>
                <a:cs typeface="Franklin Gothic Book"/>
              </a:rPr>
              <a:t>,000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36170" y="5153223"/>
            <a:ext cx="121221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$2,006,000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3540" y="5473263"/>
            <a:ext cx="162877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20% S</a:t>
            </a:r>
            <a:r>
              <a:rPr sz="1800" spc="-10" dirty="0" smtClean="0">
                <a:latin typeface="Franklin Gothic Book"/>
                <a:cs typeface="Franklin Gothic Book"/>
              </a:rPr>
              <a:t>olids </a:t>
            </a:r>
            <a:r>
              <a:rPr sz="1800" spc="-50" dirty="0" smtClean="0">
                <a:latin typeface="Franklin Gothic Book"/>
                <a:cs typeface="Franklin Gothic Book"/>
              </a:rPr>
              <a:t>F</a:t>
            </a:r>
            <a:r>
              <a:rPr sz="1800" spc="-10" dirty="0" smtClean="0">
                <a:latin typeface="Franklin Gothic Book"/>
                <a:cs typeface="Franklin Gothic Book"/>
              </a:rPr>
              <a:t>eed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93954" y="5473263"/>
            <a:ext cx="48514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12.2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84259" y="5524063"/>
            <a:ext cx="1010919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$8</a:t>
            </a:r>
            <a:r>
              <a:rPr sz="1800" spc="-85" dirty="0" smtClean="0">
                <a:latin typeface="Franklin Gothic Book"/>
                <a:cs typeface="Franklin Gothic Book"/>
              </a:rPr>
              <a:t>2</a:t>
            </a:r>
            <a:r>
              <a:rPr sz="1800" spc="0" dirty="0" smtClean="0">
                <a:latin typeface="Franklin Gothic Book"/>
                <a:cs typeface="Franklin Gothic Book"/>
              </a:rPr>
              <a:t>7,000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37063" y="5524063"/>
            <a:ext cx="121094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</a:t>
            </a:r>
            <a:r>
              <a:rPr sz="1800" spc="-15" dirty="0" smtClean="0">
                <a:latin typeface="Franklin Gothic Book"/>
                <a:cs typeface="Franklin Gothic Book"/>
              </a:rPr>
              <a:t>1</a:t>
            </a:r>
            <a:r>
              <a:rPr sz="1800" spc="0" dirty="0" smtClean="0">
                <a:latin typeface="Franklin Gothic Book"/>
                <a:cs typeface="Franklin Gothic Book"/>
              </a:rPr>
              <a:t>,404,000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3540" y="5844102"/>
            <a:ext cx="33286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989580" algn="l"/>
              </a:tabLst>
            </a:pPr>
            <a:r>
              <a:rPr sz="1800" dirty="0" smtClean="0">
                <a:latin typeface="Franklin Gothic Book"/>
                <a:cs typeface="Franklin Gothic Book"/>
              </a:rPr>
              <a:t>25% S</a:t>
            </a:r>
            <a:r>
              <a:rPr sz="1800" spc="-10" dirty="0" smtClean="0">
                <a:latin typeface="Franklin Gothic Book"/>
                <a:cs typeface="Franklin Gothic Book"/>
              </a:rPr>
              <a:t>olids </a:t>
            </a:r>
            <a:r>
              <a:rPr sz="1800" spc="-50" dirty="0" smtClean="0">
                <a:latin typeface="Franklin Gothic Book"/>
                <a:cs typeface="Franklin Gothic Book"/>
              </a:rPr>
              <a:t>F</a:t>
            </a:r>
            <a:r>
              <a:rPr sz="1800" spc="-10" dirty="0" smtClean="0">
                <a:latin typeface="Franklin Gothic Book"/>
                <a:cs typeface="Franklin Gothic Book"/>
              </a:rPr>
              <a:t>eed	9.0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87272" y="5894902"/>
            <a:ext cx="100520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</a:t>
            </a:r>
            <a:r>
              <a:rPr sz="1800" spc="-75" dirty="0" smtClean="0">
                <a:latin typeface="Franklin Gothic Book"/>
                <a:cs typeface="Franklin Gothic Book"/>
              </a:rPr>
              <a:t>6</a:t>
            </a:r>
            <a:r>
              <a:rPr sz="1800" spc="-60" dirty="0" smtClean="0">
                <a:latin typeface="Franklin Gothic Book"/>
                <a:cs typeface="Franklin Gothic Book"/>
              </a:rPr>
              <a:t>1</a:t>
            </a:r>
            <a:r>
              <a:rPr sz="1800" spc="0" dirty="0" smtClean="0">
                <a:latin typeface="Franklin Gothic Book"/>
                <a:cs typeface="Franklin Gothic Book"/>
              </a:rPr>
              <a:t>4,000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37063" y="5894902"/>
            <a:ext cx="121094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</a:t>
            </a:r>
            <a:r>
              <a:rPr sz="1800" spc="-15" dirty="0" smtClean="0">
                <a:latin typeface="Franklin Gothic Book"/>
                <a:cs typeface="Franklin Gothic Book"/>
              </a:rPr>
              <a:t>1</a:t>
            </a:r>
            <a:r>
              <a:rPr sz="1800" spc="0" dirty="0" smtClean="0">
                <a:latin typeface="Franklin Gothic Book"/>
                <a:cs typeface="Franklin Gothic Book"/>
              </a:rPr>
              <a:t>,043,000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13686" y="6589973"/>
            <a:ext cx="14478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28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4490" y="6309360"/>
            <a:ext cx="7018655" cy="412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600"/>
              </a:lnSpc>
            </a:pPr>
            <a:r>
              <a:rPr sz="1400" spc="-10" dirty="0" smtClean="0">
                <a:latin typeface="Franklin Gothic Book"/>
                <a:cs typeface="Franklin Gothic Book"/>
              </a:rPr>
              <a:t>Assumes </a:t>
            </a:r>
            <a:r>
              <a:rPr sz="1400" spc="-15" dirty="0" smtClean="0">
                <a:latin typeface="Franklin Gothic Book"/>
                <a:cs typeface="Franklin Gothic Book"/>
              </a:rPr>
              <a:t>1</a:t>
            </a:r>
            <a:r>
              <a:rPr sz="1400" spc="0" dirty="0" smtClean="0">
                <a:latin typeface="Franklin Gothic Book"/>
                <a:cs typeface="Franklin Gothic Book"/>
              </a:rPr>
              <a:t>,500 B</a:t>
            </a:r>
            <a:r>
              <a:rPr sz="1400" spc="-10" dirty="0" smtClean="0">
                <a:latin typeface="Franklin Gothic Book"/>
                <a:cs typeface="Franklin Gothic Book"/>
              </a:rPr>
              <a:t>tu/lb </a:t>
            </a:r>
            <a:r>
              <a:rPr sz="1400" spc="-20" dirty="0" smtClean="0">
                <a:latin typeface="Franklin Gothic Book"/>
                <a:cs typeface="Franklin Gothic Book"/>
              </a:rPr>
              <a:t>w</a:t>
            </a:r>
            <a:r>
              <a:rPr sz="1400" spc="-10" dirty="0" smtClean="0">
                <a:latin typeface="Franklin Gothic Book"/>
                <a:cs typeface="Franklin Gothic Book"/>
              </a:rPr>
              <a:t>a</a:t>
            </a:r>
            <a:r>
              <a:rPr sz="1400" spc="-30" dirty="0" smtClean="0">
                <a:latin typeface="Franklin Gothic Book"/>
                <a:cs typeface="Franklin Gothic Book"/>
              </a:rPr>
              <a:t>t</a:t>
            </a:r>
            <a:r>
              <a:rPr sz="1400" spc="-10" dirty="0" smtClean="0">
                <a:latin typeface="Franklin Gothic Book"/>
                <a:cs typeface="Franklin Gothic Book"/>
              </a:rPr>
              <a:t>er </a:t>
            </a:r>
            <a:r>
              <a:rPr sz="1400" spc="-40" dirty="0" smtClean="0">
                <a:latin typeface="Franklin Gothic Book"/>
                <a:cs typeface="Franklin Gothic Book"/>
              </a:rPr>
              <a:t>e</a:t>
            </a:r>
            <a:r>
              <a:rPr sz="1400" spc="-15" dirty="0" smtClean="0">
                <a:latin typeface="Franklin Gothic Book"/>
                <a:cs typeface="Franklin Gothic Book"/>
              </a:rPr>
              <a:t>v</a:t>
            </a:r>
            <a:r>
              <a:rPr sz="1400" spc="-10" dirty="0" smtClean="0">
                <a:latin typeface="Franklin Gothic Book"/>
                <a:cs typeface="Franklin Gothic Book"/>
              </a:rPr>
              <a:t>apora</a:t>
            </a:r>
            <a:r>
              <a:rPr sz="1400" spc="-30" dirty="0" smtClean="0">
                <a:latin typeface="Franklin Gothic Book"/>
                <a:cs typeface="Franklin Gothic Book"/>
              </a:rPr>
              <a:t>t</a:t>
            </a:r>
            <a:r>
              <a:rPr sz="1400" spc="-10" dirty="0" smtClean="0">
                <a:latin typeface="Franklin Gothic Book"/>
                <a:cs typeface="Franklin Gothic Book"/>
              </a:rPr>
              <a:t>ed, 90% d</a:t>
            </a:r>
            <a:r>
              <a:rPr sz="1400" spc="35" dirty="0" smtClean="0">
                <a:latin typeface="Franklin Gothic Book"/>
                <a:cs typeface="Franklin Gothic Book"/>
              </a:rPr>
              <a:t>r</a:t>
            </a:r>
            <a:r>
              <a:rPr sz="1400" spc="0" dirty="0" smtClean="0">
                <a:latin typeface="Franklin Gothic Book"/>
                <a:cs typeface="Franklin Gothic Book"/>
              </a:rPr>
              <a:t>y </a:t>
            </a:r>
            <a:r>
              <a:rPr sz="1400" spc="-10" dirty="0" smtClean="0">
                <a:latin typeface="Franklin Gothic Book"/>
                <a:cs typeface="Franklin Gothic Book"/>
              </a:rPr>
              <a:t>solids p</a:t>
            </a:r>
            <a:r>
              <a:rPr sz="1400" spc="-35" dirty="0" smtClean="0">
                <a:latin typeface="Franklin Gothic Book"/>
                <a:cs typeface="Franklin Gothic Book"/>
              </a:rPr>
              <a:t>r</a:t>
            </a:r>
            <a:r>
              <a:rPr sz="1400" spc="-10" dirty="0" smtClean="0">
                <a:latin typeface="Franklin Gothic Book"/>
                <a:cs typeface="Franklin Gothic Book"/>
              </a:rPr>
              <a:t>oduct, natural gas = </a:t>
            </a:r>
            <a:r>
              <a:rPr sz="1400" spc="-15" dirty="0" smtClean="0">
                <a:latin typeface="Franklin Gothic Book"/>
                <a:cs typeface="Franklin Gothic Book"/>
              </a:rPr>
              <a:t>1</a:t>
            </a:r>
            <a:r>
              <a:rPr sz="1400" spc="0" dirty="0" smtClean="0">
                <a:latin typeface="Franklin Gothic Book"/>
                <a:cs typeface="Franklin Gothic Book"/>
              </a:rPr>
              <a:t>,030 B</a:t>
            </a:r>
            <a:r>
              <a:rPr sz="1400" spc="-10" dirty="0" smtClean="0">
                <a:latin typeface="Franklin Gothic Book"/>
                <a:cs typeface="Franklin Gothic Book"/>
              </a:rPr>
              <a:t>tu/</a:t>
            </a:r>
            <a:r>
              <a:rPr sz="1400" spc="-15" dirty="0" smtClean="0">
                <a:latin typeface="Franklin Gothic Book"/>
                <a:cs typeface="Franklin Gothic Book"/>
              </a:rPr>
              <a:t>c</a:t>
            </a:r>
            <a:r>
              <a:rPr sz="1400" spc="-5" dirty="0" smtClean="0">
                <a:latin typeface="Franklin Gothic Book"/>
                <a:cs typeface="Franklin Gothic Book"/>
              </a:rPr>
              <a:t>f, </a:t>
            </a:r>
            <a:r>
              <a:rPr sz="1400" spc="-10" dirty="0" smtClean="0">
                <a:latin typeface="Franklin Gothic Book"/>
                <a:cs typeface="Franklin Gothic Book"/>
              </a:rPr>
              <a:t>natural gas =$8/</a:t>
            </a:r>
            <a:r>
              <a:rPr sz="1400" spc="-50" dirty="0" smtClean="0">
                <a:latin typeface="Franklin Gothic Book"/>
                <a:cs typeface="Franklin Gothic Book"/>
              </a:rPr>
              <a:t>1</a:t>
            </a:r>
            <a:r>
              <a:rPr sz="1400" spc="0" dirty="0" smtClean="0">
                <a:latin typeface="Franklin Gothic Book"/>
                <a:cs typeface="Franklin Gothic Book"/>
              </a:rPr>
              <a:t>000</a:t>
            </a:r>
            <a:r>
              <a:rPr sz="1400" spc="-5" dirty="0" smtClean="0">
                <a:latin typeface="Franklin Gothic Book"/>
                <a:cs typeface="Franklin Gothic Book"/>
              </a:rPr>
              <a:t>-cf, p</a:t>
            </a:r>
            <a:r>
              <a:rPr sz="1400" spc="-30" dirty="0" smtClean="0">
                <a:latin typeface="Franklin Gothic Book"/>
                <a:cs typeface="Franklin Gothic Book"/>
              </a:rPr>
              <a:t>o</a:t>
            </a:r>
            <a:r>
              <a:rPr sz="1400" spc="-20" dirty="0" smtClean="0">
                <a:latin typeface="Franklin Gothic Book"/>
                <a:cs typeface="Franklin Gothic Book"/>
              </a:rPr>
              <a:t>w</a:t>
            </a:r>
            <a:r>
              <a:rPr sz="1400" spc="-10" dirty="0" smtClean="0">
                <a:latin typeface="Franklin Gothic Book"/>
                <a:cs typeface="Franklin Gothic Book"/>
              </a:rPr>
              <a:t>er = $0.045/kWh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4490" y="4005143"/>
            <a:ext cx="360172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65" dirty="0" smtClean="0">
                <a:latin typeface="Franklin Gothic Book"/>
                <a:cs typeface="Franklin Gothic Book"/>
              </a:rPr>
              <a:t>F</a:t>
            </a:r>
            <a:r>
              <a:rPr sz="2400" spc="-15" dirty="0" smtClean="0">
                <a:latin typeface="Franklin Gothic Book"/>
                <a:cs typeface="Franklin Gothic Book"/>
              </a:rPr>
              <a:t>or a 25 </a:t>
            </a:r>
            <a:r>
              <a:rPr sz="2400" spc="-20" dirty="0" smtClean="0">
                <a:latin typeface="Franklin Gothic Book"/>
                <a:cs typeface="Franklin Gothic Book"/>
              </a:rPr>
              <a:t>dt</a:t>
            </a:r>
            <a:r>
              <a:rPr sz="2400" spc="-15" dirty="0" smtClean="0">
                <a:latin typeface="Franklin Gothic Book"/>
                <a:cs typeface="Franklin Gothic Book"/>
              </a:rPr>
              <a:t>pd</a:t>
            </a:r>
            <a:r>
              <a:rPr sz="2400" spc="-5" dirty="0" smtClean="0">
                <a:latin typeface="Franklin Gothic Book"/>
                <a:cs typeface="Franklin Gothic Book"/>
              </a:rPr>
              <a:t> </a:t>
            </a:r>
            <a:r>
              <a:rPr sz="2400" spc="-15" dirty="0" smtClean="0">
                <a:latin typeface="Franklin Gothic Book"/>
                <a:cs typeface="Franklin Gothic Book"/>
              </a:rPr>
              <a:t>d</a:t>
            </a:r>
            <a:r>
              <a:rPr sz="2400" spc="60" dirty="0" smtClean="0">
                <a:latin typeface="Franklin Gothic Book"/>
                <a:cs typeface="Franklin Gothic Book"/>
              </a:rPr>
              <a:t>r</a:t>
            </a:r>
            <a:r>
              <a:rPr sz="2400" spc="0" dirty="0" smtClean="0">
                <a:latin typeface="Franklin Gothic Book"/>
                <a:cs typeface="Franklin Gothic Book"/>
              </a:rPr>
              <a:t>ying </a:t>
            </a:r>
            <a:r>
              <a:rPr sz="2400" spc="-35" dirty="0" smtClean="0">
                <a:latin typeface="Franklin Gothic Book"/>
                <a:cs typeface="Franklin Gothic Book"/>
              </a:rPr>
              <a:t>f</a:t>
            </a:r>
            <a:r>
              <a:rPr sz="2400" spc="-15" dirty="0" smtClean="0">
                <a:latin typeface="Franklin Gothic Book"/>
                <a:cs typeface="Franklin Gothic Book"/>
              </a:rPr>
              <a:t>acili</a:t>
            </a:r>
            <a:r>
              <a:rPr sz="2400" spc="-10" dirty="0" smtClean="0">
                <a:latin typeface="Franklin Gothic Book"/>
                <a:cs typeface="Franklin Gothic Book"/>
              </a:rPr>
              <a:t>ty: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24199" y="5029200"/>
            <a:ext cx="761999" cy="1219199"/>
          </a:xfrm>
          <a:custGeom>
            <a:avLst/>
            <a:gdLst/>
            <a:ahLst/>
            <a:cxnLst/>
            <a:rect l="l" t="t" r="r" b="b"/>
            <a:pathLst>
              <a:path w="761999" h="1219199">
                <a:moveTo>
                  <a:pt x="0" y="609599"/>
                </a:moveTo>
                <a:lnTo>
                  <a:pt x="1263" y="559603"/>
                </a:lnTo>
                <a:lnTo>
                  <a:pt x="4986" y="510719"/>
                </a:lnTo>
                <a:lnTo>
                  <a:pt x="11072" y="463105"/>
                </a:lnTo>
                <a:lnTo>
                  <a:pt x="19423" y="416919"/>
                </a:lnTo>
                <a:lnTo>
                  <a:pt x="29940" y="372316"/>
                </a:lnTo>
                <a:lnTo>
                  <a:pt x="42526" y="329453"/>
                </a:lnTo>
                <a:lnTo>
                  <a:pt x="57082" y="288488"/>
                </a:lnTo>
                <a:lnTo>
                  <a:pt x="73510" y="249578"/>
                </a:lnTo>
                <a:lnTo>
                  <a:pt x="91713" y="212878"/>
                </a:lnTo>
                <a:lnTo>
                  <a:pt x="111592" y="178547"/>
                </a:lnTo>
                <a:lnTo>
                  <a:pt x="133049" y="146741"/>
                </a:lnTo>
                <a:lnTo>
                  <a:pt x="180305" y="91332"/>
                </a:lnTo>
                <a:lnTo>
                  <a:pt x="232697" y="47905"/>
                </a:lnTo>
                <a:lnTo>
                  <a:pt x="289441" y="17716"/>
                </a:lnTo>
                <a:lnTo>
                  <a:pt x="349752" y="2020"/>
                </a:lnTo>
                <a:lnTo>
                  <a:pt x="380999" y="0"/>
                </a:lnTo>
                <a:lnTo>
                  <a:pt x="412247" y="2020"/>
                </a:lnTo>
                <a:lnTo>
                  <a:pt x="472558" y="17716"/>
                </a:lnTo>
                <a:lnTo>
                  <a:pt x="529302" y="47905"/>
                </a:lnTo>
                <a:lnTo>
                  <a:pt x="581694" y="91332"/>
                </a:lnTo>
                <a:lnTo>
                  <a:pt x="628950" y="146741"/>
                </a:lnTo>
                <a:lnTo>
                  <a:pt x="650407" y="178547"/>
                </a:lnTo>
                <a:lnTo>
                  <a:pt x="670286" y="212878"/>
                </a:lnTo>
                <a:lnTo>
                  <a:pt x="688488" y="249578"/>
                </a:lnTo>
                <a:lnTo>
                  <a:pt x="704917" y="288488"/>
                </a:lnTo>
                <a:lnTo>
                  <a:pt x="719473" y="329453"/>
                </a:lnTo>
                <a:lnTo>
                  <a:pt x="732058" y="372316"/>
                </a:lnTo>
                <a:lnTo>
                  <a:pt x="742576" y="416919"/>
                </a:lnTo>
                <a:lnTo>
                  <a:pt x="750926" y="463105"/>
                </a:lnTo>
                <a:lnTo>
                  <a:pt x="757013" y="510719"/>
                </a:lnTo>
                <a:lnTo>
                  <a:pt x="760736" y="559603"/>
                </a:lnTo>
                <a:lnTo>
                  <a:pt x="761999" y="609599"/>
                </a:lnTo>
                <a:lnTo>
                  <a:pt x="760736" y="659596"/>
                </a:lnTo>
                <a:lnTo>
                  <a:pt x="757013" y="708480"/>
                </a:lnTo>
                <a:lnTo>
                  <a:pt x="750926" y="756093"/>
                </a:lnTo>
                <a:lnTo>
                  <a:pt x="742576" y="802280"/>
                </a:lnTo>
                <a:lnTo>
                  <a:pt x="732058" y="846883"/>
                </a:lnTo>
                <a:lnTo>
                  <a:pt x="719473" y="889746"/>
                </a:lnTo>
                <a:lnTo>
                  <a:pt x="704917" y="930711"/>
                </a:lnTo>
                <a:lnTo>
                  <a:pt x="688488" y="969621"/>
                </a:lnTo>
                <a:lnTo>
                  <a:pt x="670286" y="1006320"/>
                </a:lnTo>
                <a:lnTo>
                  <a:pt x="650407" y="1040652"/>
                </a:lnTo>
                <a:lnTo>
                  <a:pt x="628950" y="1072458"/>
                </a:lnTo>
                <a:lnTo>
                  <a:pt x="581694" y="1127867"/>
                </a:lnTo>
                <a:lnTo>
                  <a:pt x="529302" y="1171294"/>
                </a:lnTo>
                <a:lnTo>
                  <a:pt x="472558" y="1201483"/>
                </a:lnTo>
                <a:lnTo>
                  <a:pt x="412247" y="1217178"/>
                </a:lnTo>
                <a:lnTo>
                  <a:pt x="380999" y="1219199"/>
                </a:lnTo>
                <a:lnTo>
                  <a:pt x="349752" y="1217178"/>
                </a:lnTo>
                <a:lnTo>
                  <a:pt x="289441" y="1201483"/>
                </a:lnTo>
                <a:lnTo>
                  <a:pt x="232697" y="1171294"/>
                </a:lnTo>
                <a:lnTo>
                  <a:pt x="180305" y="1127867"/>
                </a:lnTo>
                <a:lnTo>
                  <a:pt x="133049" y="1072458"/>
                </a:lnTo>
                <a:lnTo>
                  <a:pt x="111592" y="1040652"/>
                </a:lnTo>
                <a:lnTo>
                  <a:pt x="91713" y="1006320"/>
                </a:lnTo>
                <a:lnTo>
                  <a:pt x="73510" y="969621"/>
                </a:lnTo>
                <a:lnTo>
                  <a:pt x="57082" y="930711"/>
                </a:lnTo>
                <a:lnTo>
                  <a:pt x="42526" y="889746"/>
                </a:lnTo>
                <a:lnTo>
                  <a:pt x="29940" y="846883"/>
                </a:lnTo>
                <a:lnTo>
                  <a:pt x="19423" y="802280"/>
                </a:lnTo>
                <a:lnTo>
                  <a:pt x="11072" y="756093"/>
                </a:lnTo>
                <a:lnTo>
                  <a:pt x="4986" y="708480"/>
                </a:lnTo>
                <a:lnTo>
                  <a:pt x="1263" y="659596"/>
                </a:lnTo>
                <a:lnTo>
                  <a:pt x="0" y="609599"/>
                </a:lnTo>
                <a:close/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33603" y="3179618"/>
            <a:ext cx="3695006" cy="110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031738" y="3246120"/>
            <a:ext cx="3350895" cy="619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000" dirty="0" smtClean="0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dtpd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gasi</a:t>
            </a:r>
            <a:r>
              <a:rPr sz="2000" spc="-10" dirty="0" smtClean="0">
                <a:solidFill>
                  <a:srgbClr val="FF0000"/>
                </a:solidFill>
                <a:latin typeface="Arial"/>
                <a:cs typeface="Arial"/>
              </a:rPr>
              <a:t>fication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5" dirty="0" smtClean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FF0000"/>
                </a:solidFill>
                <a:latin typeface="Arial"/>
                <a:cs typeface="Arial"/>
              </a:rPr>
              <a:t>thermal oxidation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could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yield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31738" y="3855720"/>
            <a:ext cx="262318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0000"/>
                </a:solidFill>
                <a:latin typeface="Arial"/>
                <a:cs typeface="Arial"/>
              </a:rPr>
              <a:t>appro</a:t>
            </a:r>
            <a:r>
              <a:rPr sz="2000" spc="-10" dirty="0" smtClean="0">
                <a:solidFill>
                  <a:srgbClr val="FF0000"/>
                </a:solidFill>
                <a:latin typeface="Arial"/>
                <a:cs typeface="Arial"/>
              </a:rPr>
              <a:t>x.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8-10</a:t>
            </a:r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5" dirty="0" smtClean="0">
                <a:solidFill>
                  <a:srgbClr val="FF0000"/>
                </a:solidFill>
                <a:latin typeface="Arial"/>
                <a:cs typeface="Arial"/>
              </a:rPr>
              <a:t>MMBtu</a:t>
            </a:r>
            <a:r>
              <a:rPr sz="2000" spc="-10" dirty="0" smtClean="0">
                <a:solidFill>
                  <a:srgbClr val="FF0000"/>
                </a:solidFill>
                <a:latin typeface="Arial"/>
                <a:cs typeface="Arial"/>
              </a:rPr>
              <a:t>/hr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98610" y="3733800"/>
            <a:ext cx="1054388" cy="1882837"/>
          </a:xfrm>
          <a:custGeom>
            <a:avLst/>
            <a:gdLst/>
            <a:ahLst/>
            <a:cxnLst/>
            <a:rect l="l" t="t" r="r" b="b"/>
            <a:pathLst>
              <a:path w="1054388" h="1882837">
                <a:moveTo>
                  <a:pt x="1054388" y="0"/>
                </a:moveTo>
                <a:lnTo>
                  <a:pt x="0" y="1882837"/>
                </a:lnTo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86200" y="5496965"/>
            <a:ext cx="117455" cy="141834"/>
          </a:xfrm>
          <a:custGeom>
            <a:avLst/>
            <a:gdLst/>
            <a:ahLst/>
            <a:cxnLst/>
            <a:rect l="l" t="t" r="r" b="b"/>
            <a:pathLst>
              <a:path w="117455" h="141834">
                <a:moveTo>
                  <a:pt x="6648" y="0"/>
                </a:moveTo>
                <a:lnTo>
                  <a:pt x="0" y="141834"/>
                </a:lnTo>
                <a:lnTo>
                  <a:pt x="117455" y="62052"/>
                </a:lnTo>
                <a:lnTo>
                  <a:pt x="664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735965"/>
            <a:ext cx="4160518" cy="1836033"/>
          </a:xfrm>
          <a:custGeom>
            <a:avLst/>
            <a:gdLst/>
            <a:ahLst/>
            <a:cxnLst/>
            <a:rect l="l" t="t" r="r" b="b"/>
            <a:pathLst>
              <a:path w="4160518" h="1836033">
                <a:moveTo>
                  <a:pt x="0" y="0"/>
                </a:moveTo>
                <a:lnTo>
                  <a:pt x="4160518" y="0"/>
                </a:lnTo>
                <a:lnTo>
                  <a:pt x="4160518" y="1836033"/>
                </a:lnTo>
                <a:lnTo>
                  <a:pt x="0" y="183603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33E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100" y="1089661"/>
            <a:ext cx="8329930" cy="1629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5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tpd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tw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o-stage gasi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cation system (~4-6 mgd WWTP)</a:t>
            </a:r>
            <a:endParaRPr sz="2800" dirty="0">
              <a:latin typeface="Franklin Gothic Book"/>
              <a:cs typeface="Franklin Gothic Book"/>
            </a:endParaRPr>
          </a:p>
          <a:p>
            <a:pPr>
              <a:lnSpc>
                <a:spcPts val="750"/>
              </a:lnSpc>
              <a:spcBef>
                <a:spcPts val="33"/>
              </a:spcBef>
              <a:buClr>
                <a:srgbClr val="7C93A0"/>
              </a:buClr>
              <a:buFont typeface="Arial"/>
              <a:buChar char="•"/>
            </a:pPr>
            <a:endParaRPr sz="75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Energy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b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alances NOT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from actual full-scale operation</a:t>
            </a:r>
            <a:endParaRPr sz="2800" dirty="0">
              <a:latin typeface="Franklin Gothic Book"/>
              <a:cs typeface="Franklin Gothic Book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25"/>
              </a:spcBef>
            </a:pPr>
            <a:endParaRPr sz="1100" dirty="0"/>
          </a:p>
          <a:p>
            <a:pPr marL="767080">
              <a:lnSpc>
                <a:spcPct val="100000"/>
              </a:lnSpc>
              <a:tabLst>
                <a:tab pos="4779010" algn="l"/>
              </a:tabLst>
            </a:pPr>
            <a:r>
              <a:rPr sz="26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</a:t>
            </a:r>
            <a:r>
              <a:rPr sz="26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i</a:t>
            </a:r>
            <a:r>
              <a:rPr sz="26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r-Blow</a:t>
            </a:r>
            <a:r>
              <a:rPr sz="26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 Gasi</a:t>
            </a:r>
            <a:r>
              <a:rPr sz="26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6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er</a:t>
            </a:r>
            <a:r>
              <a:rPr sz="26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550" spc="30" baseline="26143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1	</a:t>
            </a:r>
            <a:r>
              <a:rPr sz="2600" spc="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M2R</a:t>
            </a:r>
            <a:r>
              <a:rPr sz="26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/</a:t>
            </a:r>
            <a:r>
              <a:rPr sz="26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6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yromex Gasi</a:t>
            </a:r>
            <a:r>
              <a:rPr sz="26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6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er</a:t>
            </a:r>
            <a:r>
              <a:rPr sz="26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550" spc="30" baseline="26143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2</a:t>
            </a:r>
            <a:endParaRPr sz="2550" baseline="26143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881371"/>
            <a:ext cx="8404225" cy="17868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4659" marR="12700" indent="-228600">
              <a:lnSpc>
                <a:spcPts val="2860"/>
              </a:lnSpc>
              <a:buClr>
                <a:srgbClr val="7C93A0"/>
              </a:buClr>
              <a:buFont typeface="Arial"/>
              <a:buChar char="•"/>
              <a:tabLst>
                <a:tab pos="454659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M2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also presented energy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b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alances i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recent paper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for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 hy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oth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cal 20 mgd WWTP (N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oll, 2012)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600"/>
              </a:lnSpc>
              <a:spcBef>
                <a:spcPts val="28"/>
              </a:spcBef>
              <a:buClr>
                <a:srgbClr val="7C93A0"/>
              </a:buClr>
              <a:buFont typeface="Arial"/>
              <a:buChar char="•"/>
            </a:pPr>
            <a:endParaRPr sz="600"/>
          </a:p>
          <a:p>
            <a:pPr marL="734060" marR="910590" lvl="1" indent="-266700">
              <a:lnSpc>
                <a:spcPts val="2420"/>
              </a:lnSpc>
              <a:buClr>
                <a:srgbClr val="7C93A0"/>
              </a:buClr>
              <a:buFont typeface="Arial"/>
              <a:buChar char="•"/>
              <a:tabLst>
                <a:tab pos="73215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lai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med net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electrical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energy output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of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nearly 2:1 vs. anaerobic digestion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ts val="1100"/>
              </a:lnSpc>
              <a:spcBef>
                <a:spcPts val="12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Franklin Gothic Book"/>
                <a:cs typeface="Franklin Gothic Book"/>
              </a:rPr>
              <a:t>1</a:t>
            </a:r>
            <a:r>
              <a:rPr sz="1400" spc="0" dirty="0" smtClean="0">
                <a:latin typeface="Franklin Gothic Book"/>
                <a:cs typeface="Franklin Gothic Book"/>
              </a:rPr>
              <a:t>. </a:t>
            </a:r>
            <a:r>
              <a:rPr sz="1400" spc="-65" dirty="0" smtClean="0">
                <a:latin typeface="Franklin Gothic Book"/>
                <a:cs typeface="Franklin Gothic Book"/>
              </a:rPr>
              <a:t> </a:t>
            </a:r>
            <a:r>
              <a:rPr sz="1400" spc="0" dirty="0" smtClean="0">
                <a:latin typeface="Franklin Gothic Book"/>
                <a:cs typeface="Franklin Gothic Book"/>
              </a:rPr>
              <a:t>S</a:t>
            </a:r>
            <a:r>
              <a:rPr sz="1400" spc="-10" dirty="0" smtClean="0">
                <a:latin typeface="Franklin Gothic Book"/>
                <a:cs typeface="Franklin Gothic Book"/>
              </a:rPr>
              <a:t>ou</a:t>
            </a:r>
            <a:r>
              <a:rPr sz="1400" spc="-30" dirty="0" smtClean="0">
                <a:latin typeface="Franklin Gothic Book"/>
                <a:cs typeface="Franklin Gothic Book"/>
              </a:rPr>
              <a:t>r</a:t>
            </a:r>
            <a:r>
              <a:rPr sz="1400" spc="-10" dirty="0" smtClean="0">
                <a:latin typeface="Franklin Gothic Book"/>
                <a:cs typeface="Franklin Gothic Book"/>
              </a:rPr>
              <a:t>ce: US E</a:t>
            </a:r>
            <a:r>
              <a:rPr sz="1400" spc="-60" dirty="0" smtClean="0">
                <a:latin typeface="Franklin Gothic Book"/>
                <a:cs typeface="Franklin Gothic Book"/>
              </a:rPr>
              <a:t>P</a:t>
            </a:r>
            <a:r>
              <a:rPr sz="1400" spc="5" dirty="0" smtClean="0">
                <a:latin typeface="Franklin Gothic Book"/>
                <a:cs typeface="Franklin Gothic Book"/>
              </a:rPr>
              <a:t>A</a:t>
            </a:r>
            <a:r>
              <a:rPr sz="1400" spc="0" dirty="0" smtClean="0">
                <a:latin typeface="Franklin Gothic Book"/>
                <a:cs typeface="Franklin Gothic Book"/>
              </a:rPr>
              <a:t>, 2</a:t>
            </a:r>
            <a:r>
              <a:rPr sz="1400" spc="-55" dirty="0" smtClean="0">
                <a:latin typeface="Franklin Gothic Book"/>
                <a:cs typeface="Franklin Gothic Book"/>
              </a:rPr>
              <a:t>0</a:t>
            </a:r>
            <a:r>
              <a:rPr sz="1400" spc="0" dirty="0" smtClean="0">
                <a:latin typeface="Franklin Gothic Book"/>
                <a:cs typeface="Franklin Gothic Book"/>
              </a:rPr>
              <a:t>12; 2. S</a:t>
            </a:r>
            <a:r>
              <a:rPr sz="1400" spc="-10" dirty="0" smtClean="0">
                <a:latin typeface="Franklin Gothic Book"/>
                <a:cs typeface="Franklin Gothic Book"/>
              </a:rPr>
              <a:t>ou</a:t>
            </a:r>
            <a:r>
              <a:rPr sz="1400" spc="-30" dirty="0" smtClean="0">
                <a:latin typeface="Franklin Gothic Book"/>
                <a:cs typeface="Franklin Gothic Book"/>
              </a:rPr>
              <a:t>r</a:t>
            </a:r>
            <a:r>
              <a:rPr sz="1400" spc="-10" dirty="0" smtClean="0">
                <a:latin typeface="Franklin Gothic Book"/>
                <a:cs typeface="Franklin Gothic Book"/>
              </a:rPr>
              <a:t>ce: M2R Thermal Energy Co</a:t>
            </a:r>
            <a:r>
              <a:rPr sz="1400" spc="-45" dirty="0" smtClean="0">
                <a:latin typeface="Franklin Gothic Book"/>
                <a:cs typeface="Franklin Gothic Book"/>
              </a:rPr>
              <a:t>n</a:t>
            </a:r>
            <a:r>
              <a:rPr sz="1400" spc="-25" dirty="0" smtClean="0">
                <a:latin typeface="Franklin Gothic Book"/>
                <a:cs typeface="Franklin Gothic Book"/>
              </a:rPr>
              <a:t>v</a:t>
            </a:r>
            <a:r>
              <a:rPr sz="1400" spc="-10" dirty="0" smtClean="0">
                <a:latin typeface="Franklin Gothic Book"/>
                <a:cs typeface="Franklin Gothic Book"/>
              </a:rPr>
              <a:t>e</a:t>
            </a:r>
            <a:r>
              <a:rPr sz="1400" spc="0" dirty="0" smtClean="0">
                <a:latin typeface="Franklin Gothic Book"/>
                <a:cs typeface="Franklin Gothic Book"/>
              </a:rPr>
              <a:t>r</a:t>
            </a:r>
            <a:r>
              <a:rPr sz="1400" spc="-10" dirty="0" smtClean="0">
                <a:latin typeface="Franklin Gothic Book"/>
                <a:cs typeface="Franklin Gothic Book"/>
              </a:rPr>
              <a:t>sion B</a:t>
            </a:r>
            <a:r>
              <a:rPr sz="1400" spc="-35" dirty="0" smtClean="0">
                <a:latin typeface="Franklin Gothic Book"/>
                <a:cs typeface="Franklin Gothic Book"/>
              </a:rPr>
              <a:t>r</a:t>
            </a:r>
            <a:r>
              <a:rPr sz="1400" spc="-10" dirty="0" smtClean="0">
                <a:latin typeface="Franklin Gothic Book"/>
                <a:cs typeface="Franklin Gothic Book"/>
              </a:rPr>
              <a:t>ochure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100" y="2690245"/>
            <a:ext cx="2967355" cy="827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et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output = 165 kW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7C93A0"/>
              </a:buClr>
              <a:buFont typeface="Arial"/>
              <a:buChar char="•"/>
            </a:pPr>
            <a:endParaRPr sz="65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ssump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ons: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399" y="3520826"/>
            <a:ext cx="3496310" cy="9505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9075" indent="-206375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19075" algn="l"/>
              </a:tabLst>
            </a:pPr>
            <a:r>
              <a:rPr sz="20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Syng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</a:t>
            </a:r>
            <a:r>
              <a:rPr sz="20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HHV = 190 B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tu/ft</a:t>
            </a:r>
            <a:r>
              <a:rPr sz="1950" spc="22" baseline="25641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3</a:t>
            </a:r>
            <a:endParaRPr sz="1950" baseline="25641">
              <a:latin typeface="Franklin Gothic Book"/>
              <a:cs typeface="Franklin Gothic Book"/>
            </a:endParaRPr>
          </a:p>
          <a:p>
            <a:pPr marL="219075" indent="-206375">
              <a:lnSpc>
                <a:spcPct val="100000"/>
              </a:lnSpc>
              <a:spcBef>
                <a:spcPts val="100"/>
              </a:spcBef>
              <a:buClr>
                <a:srgbClr val="7C93A0"/>
              </a:buClr>
              <a:buFont typeface="Arial"/>
              <a:buChar char="•"/>
              <a:tabLst>
                <a:tab pos="219075" algn="l"/>
              </a:tabLst>
            </a:pPr>
            <a:r>
              <a:rPr sz="20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ystem parasitic load = 75 kW</a:t>
            </a:r>
            <a:endParaRPr sz="2000">
              <a:latin typeface="Franklin Gothic Book"/>
              <a:cs typeface="Franklin Gothic Book"/>
            </a:endParaRPr>
          </a:p>
          <a:p>
            <a:pPr marL="219075" indent="-206375">
              <a:lnSpc>
                <a:spcPct val="100000"/>
              </a:lnSpc>
              <a:spcBef>
                <a:spcPts val="100"/>
              </a:spcBef>
              <a:buClr>
                <a:srgbClr val="7C93A0"/>
              </a:buClr>
              <a:buFont typeface="Arial"/>
              <a:buChar char="•"/>
              <a:tabLst>
                <a:tab pos="219075" algn="l"/>
              </a:tabLst>
            </a:pPr>
            <a:r>
              <a:rPr sz="20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Bi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osolids dri</a:t>
            </a:r>
            <a:r>
              <a:rPr sz="20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ed 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90% solids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320674"/>
          </a:xfrm>
          <a:prstGeom prst="rect">
            <a:avLst/>
          </a:prstGeom>
        </p:spPr>
        <p:txBody>
          <a:bodyPr vert="horz" wrap="square" lIns="0" tIns="141732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Energy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Balances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Presen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ed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in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Li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era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ure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69970" y="2735965"/>
            <a:ext cx="4160518" cy="1836033"/>
          </a:xfrm>
          <a:custGeom>
            <a:avLst/>
            <a:gdLst/>
            <a:ahLst/>
            <a:cxnLst/>
            <a:rect l="l" t="t" r="r" b="b"/>
            <a:pathLst>
              <a:path w="4160518" h="1836033">
                <a:moveTo>
                  <a:pt x="0" y="0"/>
                </a:moveTo>
                <a:lnTo>
                  <a:pt x="4160518" y="0"/>
                </a:lnTo>
                <a:lnTo>
                  <a:pt x="4160518" y="1836033"/>
                </a:lnTo>
                <a:lnTo>
                  <a:pt x="0" y="183603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33E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57270" y="2690245"/>
            <a:ext cx="2967355" cy="827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et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output = 295 kW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7C93A0"/>
              </a:buClr>
              <a:buFont typeface="Arial"/>
              <a:buChar char="•"/>
            </a:pPr>
            <a:endParaRPr sz="65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ssump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ons: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8570" y="3520826"/>
            <a:ext cx="3645535" cy="9505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9075" indent="-206375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19075" algn="l"/>
              </a:tabLst>
            </a:pPr>
            <a:r>
              <a:rPr sz="20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Syng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</a:t>
            </a:r>
            <a:r>
              <a:rPr sz="20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HHV = 338 B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tu/ft</a:t>
            </a:r>
            <a:r>
              <a:rPr sz="1950" spc="22" baseline="25641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3</a:t>
            </a:r>
            <a:endParaRPr sz="1950" baseline="25641">
              <a:latin typeface="Franklin Gothic Book"/>
              <a:cs typeface="Franklin Gothic Book"/>
            </a:endParaRPr>
          </a:p>
          <a:p>
            <a:pPr marL="219075" indent="-206375">
              <a:lnSpc>
                <a:spcPct val="100000"/>
              </a:lnSpc>
              <a:spcBef>
                <a:spcPts val="100"/>
              </a:spcBef>
              <a:buClr>
                <a:srgbClr val="7C93A0"/>
              </a:buClr>
              <a:buFont typeface="Arial"/>
              <a:buChar char="•"/>
              <a:tabLst>
                <a:tab pos="219075" algn="l"/>
              </a:tabLst>
            </a:pPr>
            <a:r>
              <a:rPr sz="20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ystem parasitic load = 116 kW</a:t>
            </a:r>
            <a:endParaRPr sz="2000">
              <a:latin typeface="Franklin Gothic Book"/>
              <a:cs typeface="Franklin Gothic Book"/>
            </a:endParaRPr>
          </a:p>
          <a:p>
            <a:pPr marL="219075" indent="-206375">
              <a:lnSpc>
                <a:spcPct val="100000"/>
              </a:lnSpc>
              <a:spcBef>
                <a:spcPts val="100"/>
              </a:spcBef>
              <a:buClr>
                <a:srgbClr val="7C93A0"/>
              </a:buClr>
              <a:buFont typeface="Arial"/>
              <a:buChar char="•"/>
              <a:tabLst>
                <a:tab pos="219075" algn="l"/>
              </a:tabLst>
            </a:pPr>
            <a:r>
              <a:rPr sz="20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Bi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osolids dri</a:t>
            </a:r>
            <a:r>
              <a:rPr sz="20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ed 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78% solids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8600" y="1066801"/>
            <a:ext cx="8610597" cy="1066799"/>
          </a:xfrm>
          <a:custGeom>
            <a:avLst/>
            <a:gdLst/>
            <a:ahLst/>
            <a:cxnLst/>
            <a:rect l="l" t="t" r="r" b="b"/>
            <a:pathLst>
              <a:path w="8610597" h="1066799">
                <a:moveTo>
                  <a:pt x="0" y="0"/>
                </a:moveTo>
                <a:lnTo>
                  <a:pt x="8610597" y="0"/>
                </a:lnTo>
                <a:lnTo>
                  <a:pt x="8610597" y="1066799"/>
                </a:lnTo>
                <a:lnTo>
                  <a:pt x="0" y="10667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546859"/>
            <a:ext cx="7560309" cy="4176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From 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tamford Waste to Energy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roject report: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75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Bi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osolids feed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rate = 3,695 lb/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hr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Syn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production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rate = 2,595 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scfm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219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Syn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HV = 117 Btu/scf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Quanti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 of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syn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= 84,287 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sc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f/ton-bi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osolids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old gas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effi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ciency = 69.4%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Gross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electri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 power production = 1,869 kW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219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et electri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 power production = 1,623 kW</a:t>
            </a:r>
            <a:endParaRPr sz="2400" dirty="0">
              <a:latin typeface="Franklin Gothic Book"/>
              <a:cs typeface="Franklin Gothic Book"/>
            </a:endParaRPr>
          </a:p>
          <a:p>
            <a:pPr lvl="1">
              <a:lnSpc>
                <a:spcPts val="800"/>
              </a:lnSpc>
              <a:spcBef>
                <a:spcPts val="28"/>
              </a:spcBef>
              <a:buClr>
                <a:srgbClr val="7C93A0"/>
              </a:buClr>
              <a:buFont typeface="Arial"/>
              <a:buChar char="•"/>
            </a:pPr>
            <a:endParaRPr sz="80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roposed facili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footp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nt of 140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’x100’</a:t>
            </a:r>
            <a:endParaRPr sz="2800" dirty="0">
              <a:latin typeface="Franklin Gothic Book"/>
              <a:cs typeface="Franklin Gothic Book"/>
            </a:endParaRPr>
          </a:p>
          <a:p>
            <a:pPr>
              <a:lnSpc>
                <a:spcPts val="800"/>
              </a:lnSpc>
              <a:spcBef>
                <a:spcPts val="40"/>
              </a:spcBef>
              <a:buClr>
                <a:srgbClr val="7C93A0"/>
              </a:buClr>
              <a:buFont typeface="Arial"/>
              <a:buChar char="•"/>
            </a:pPr>
            <a:endParaRPr sz="800" dirty="0"/>
          </a:p>
          <a:p>
            <a:pPr marL="241300" indent="-228600">
              <a:lnSpc>
                <a:spcPts val="3335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sz="28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roject killed due to cost and technical feasibili</a:t>
            </a:r>
            <a:r>
              <a:rPr sz="2800" spc="-10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ty</a:t>
            </a:r>
            <a:endParaRPr sz="28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ts val="4285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Energy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Balances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Presen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ed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in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Li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era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ure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3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295400"/>
            <a:ext cx="5333998" cy="5257798"/>
          </a:xfrm>
          <a:custGeom>
            <a:avLst/>
            <a:gdLst/>
            <a:ahLst/>
            <a:cxnLst/>
            <a:rect l="l" t="t" r="r" b="b"/>
            <a:pathLst>
              <a:path w="5333998" h="5257798">
                <a:moveTo>
                  <a:pt x="0" y="0"/>
                </a:moveTo>
                <a:lnTo>
                  <a:pt x="5333998" y="0"/>
                </a:lnTo>
                <a:lnTo>
                  <a:pt x="5333998" y="5257798"/>
                </a:lnTo>
                <a:lnTo>
                  <a:pt x="0" y="52577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700" y="1242059"/>
            <a:ext cx="5272405" cy="5107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K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op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 – B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alingen plant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75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Dig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ested sludge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q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uivalent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approx. 7.2 mgd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219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Original p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lant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used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solar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drying</a:t>
            </a:r>
            <a:endParaRPr sz="2400" dirty="0">
              <a:latin typeface="Franklin Gothic Book"/>
              <a:cs typeface="Franklin Gothic Book"/>
            </a:endParaRPr>
          </a:p>
          <a:p>
            <a:pPr lvl="1">
              <a:lnSpc>
                <a:spcPts val="650"/>
              </a:lnSpc>
              <a:spcBef>
                <a:spcPts val="46"/>
              </a:spcBef>
              <a:buClr>
                <a:srgbClr val="7C93A0"/>
              </a:buClr>
              <a:buFont typeface="Arial"/>
              <a:buChar char="•"/>
            </a:pPr>
            <a:endParaRPr sz="650" dirty="0"/>
          </a:p>
          <a:p>
            <a:pPr marL="749300" lvl="2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749300" algn="l"/>
              </a:tabLst>
            </a:pP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roduced ~70 kW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of electri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 power</a:t>
            </a:r>
            <a:endParaRPr sz="2400" dirty="0">
              <a:latin typeface="Franklin Gothic Book"/>
              <a:cs typeface="Franklin Gothic Book"/>
            </a:endParaRPr>
          </a:p>
          <a:p>
            <a:pPr lvl="2">
              <a:lnSpc>
                <a:spcPts val="550"/>
              </a:lnSpc>
              <a:spcBef>
                <a:spcPts val="37"/>
              </a:spcBef>
              <a:buClr>
                <a:srgbClr val="7C93A0"/>
              </a:buClr>
              <a:buFont typeface="Arial"/>
              <a:buChar char="•"/>
            </a:pPr>
            <a:endParaRPr sz="550" dirty="0"/>
          </a:p>
          <a:p>
            <a:pPr marL="977900" lvl="3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977265" algn="l"/>
              </a:tabLst>
            </a:pPr>
            <a:r>
              <a:rPr sz="20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15 kW </a:t>
            </a:r>
            <a:r>
              <a:rPr sz="20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needed 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for parasitic loads</a:t>
            </a:r>
            <a:endParaRPr sz="2000" dirty="0">
              <a:latin typeface="Franklin Gothic Book"/>
              <a:cs typeface="Franklin Gothic Book"/>
            </a:endParaRPr>
          </a:p>
          <a:p>
            <a:pPr lvl="3">
              <a:lnSpc>
                <a:spcPts val="600"/>
              </a:lnSpc>
              <a:spcBef>
                <a:spcPts val="0"/>
              </a:spcBef>
              <a:buClr>
                <a:srgbClr val="7C93A0"/>
              </a:buClr>
              <a:buFont typeface="Arial"/>
              <a:buChar char="•"/>
            </a:pPr>
            <a:endParaRPr sz="600" dirty="0"/>
          </a:p>
          <a:p>
            <a:pPr marL="977900" lvl="3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977265" algn="l"/>
              </a:tabLst>
            </a:pPr>
            <a:r>
              <a:rPr sz="20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~55 kW 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net</a:t>
            </a:r>
            <a:endParaRPr sz="2000" dirty="0">
              <a:latin typeface="Franklin Gothic Book"/>
              <a:cs typeface="Franklin Gothic Book"/>
            </a:endParaRPr>
          </a:p>
          <a:p>
            <a:pPr lvl="3">
              <a:lnSpc>
                <a:spcPts val="1100"/>
              </a:lnSpc>
              <a:spcBef>
                <a:spcPts val="72"/>
              </a:spcBef>
              <a:buClr>
                <a:srgbClr val="7C93A0"/>
              </a:buClr>
              <a:buFont typeface="Arial"/>
              <a:buChar char="•"/>
            </a:pPr>
            <a:endParaRPr sz="1100" dirty="0"/>
          </a:p>
          <a:p>
            <a:pPr marL="749300" marR="631190" lvl="2" indent="-228600">
              <a:lnSpc>
                <a:spcPts val="2450"/>
              </a:lnSpc>
              <a:buClr>
                <a:srgbClr val="7C93A0"/>
              </a:buClr>
              <a:buFont typeface="Arial"/>
              <a:buChar char="•"/>
              <a:tabLst>
                <a:tab pos="749300" algn="l"/>
              </a:tabLst>
            </a:pP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roduced ~140 kW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of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th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rmal energy</a:t>
            </a:r>
            <a:endParaRPr sz="2400" dirty="0">
              <a:latin typeface="Franklin Gothic Book"/>
              <a:cs typeface="Franklin Gothic Book"/>
            </a:endParaRPr>
          </a:p>
          <a:p>
            <a:pPr lvl="2">
              <a:lnSpc>
                <a:spcPts val="500"/>
              </a:lnSpc>
              <a:spcBef>
                <a:spcPts val="29"/>
              </a:spcBef>
              <a:buClr>
                <a:srgbClr val="7C93A0"/>
              </a:buClr>
              <a:buFont typeface="Arial"/>
              <a:buChar char="•"/>
            </a:pPr>
            <a:endParaRPr sz="500" dirty="0"/>
          </a:p>
          <a:p>
            <a:pPr marL="977900" lvl="3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977265" algn="l"/>
              </a:tabLst>
            </a:pPr>
            <a:r>
              <a:rPr sz="20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Used 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heat </a:t>
            </a:r>
            <a:r>
              <a:rPr sz="20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dig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esters at the WWTP</a:t>
            </a:r>
            <a:endParaRPr sz="20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55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Rebui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lt 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 2006 – added b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elt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dry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</a:t>
            </a:r>
            <a:endParaRPr sz="2400" dirty="0">
              <a:latin typeface="Franklin Gothic Book"/>
              <a:cs typeface="Franklin Gothic Book"/>
            </a:endParaRPr>
          </a:p>
          <a:p>
            <a:pPr lvl="1">
              <a:lnSpc>
                <a:spcPts val="1200"/>
              </a:lnSpc>
              <a:spcBef>
                <a:spcPts val="36"/>
              </a:spcBef>
              <a:buClr>
                <a:srgbClr val="7C93A0"/>
              </a:buClr>
              <a:buFont typeface="Arial"/>
              <a:buChar char="•"/>
            </a:pPr>
            <a:endParaRPr sz="1200" dirty="0"/>
          </a:p>
          <a:p>
            <a:pPr marL="749300" marR="800735" lvl="2" indent="-228600">
              <a:lnSpc>
                <a:spcPts val="2450"/>
              </a:lnSpc>
              <a:buClr>
                <a:srgbClr val="7C93A0"/>
              </a:buClr>
              <a:buFont typeface="Arial"/>
              <a:buChar char="•"/>
              <a:tabLst>
                <a:tab pos="749300" algn="l"/>
              </a:tabLst>
            </a:pP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ost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of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the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now used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for h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ating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the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b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elt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dry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</a:t>
            </a: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650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3600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Energy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Balances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rom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35" dirty="0" smtClean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pera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ing </a:t>
            </a:r>
            <a:r>
              <a:rPr sz="3600" spc="-30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acili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ies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8548" y="6589973"/>
            <a:ext cx="13525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4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31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1200" y="1219200"/>
            <a:ext cx="3124198" cy="5322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69940" y="6522720"/>
            <a:ext cx="108775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latin typeface="Franklin Gothic Book"/>
                <a:cs typeface="Franklin Gothic Book"/>
              </a:rPr>
              <a:t>C</a:t>
            </a:r>
            <a:r>
              <a:rPr sz="1200" spc="-10" dirty="0" smtClean="0">
                <a:latin typeface="Franklin Gothic Book"/>
                <a:cs typeface="Franklin Gothic Book"/>
              </a:rPr>
              <a:t>ou</a:t>
            </a:r>
            <a:r>
              <a:rPr sz="1200" spc="30" dirty="0" smtClean="0">
                <a:latin typeface="Franklin Gothic Book"/>
                <a:cs typeface="Franklin Gothic Book"/>
              </a:rPr>
              <a:t>r</a:t>
            </a:r>
            <a:r>
              <a:rPr sz="1200" spc="-30" dirty="0" smtClean="0">
                <a:latin typeface="Franklin Gothic Book"/>
                <a:cs typeface="Franklin Gothic Book"/>
              </a:rPr>
              <a:t>t</a:t>
            </a:r>
            <a:r>
              <a:rPr sz="1200" spc="-10" dirty="0" smtClean="0">
                <a:latin typeface="Franklin Gothic Book"/>
                <a:cs typeface="Franklin Gothic Book"/>
              </a:rPr>
              <a:t>esy </a:t>
            </a:r>
            <a:r>
              <a:rPr sz="1200" spc="-5" dirty="0" smtClean="0">
                <a:latin typeface="Franklin Gothic Book"/>
                <a:cs typeface="Franklin Gothic Book"/>
              </a:rPr>
              <a:t>of </a:t>
            </a:r>
            <a:r>
              <a:rPr sz="1200" spc="-30" dirty="0" smtClean="0">
                <a:latin typeface="Franklin Gothic Book"/>
                <a:cs typeface="Franklin Gothic Book"/>
              </a:rPr>
              <a:t>K</a:t>
            </a:r>
            <a:r>
              <a:rPr sz="1200" spc="-10" dirty="0" smtClean="0">
                <a:latin typeface="Franklin Gothic Book"/>
                <a:cs typeface="Franklin Gothic Book"/>
              </a:rPr>
              <a:t>op</a:t>
            </a:r>
            <a:r>
              <a:rPr sz="1200" spc="-5" dirty="0" smtClean="0">
                <a:latin typeface="Franklin Gothic Book"/>
                <a:cs typeface="Franklin Gothic Book"/>
              </a:rPr>
              <a:t>f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546859"/>
            <a:ext cx="8335645" cy="3698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MaxWe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st facili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i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 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anford, FL</a:t>
            </a:r>
            <a:endParaRPr sz="2800" dirty="0">
              <a:latin typeface="Franklin Gothic Book"/>
              <a:cs typeface="Franklin Gothic Book"/>
            </a:endParaRPr>
          </a:p>
          <a:p>
            <a:pPr>
              <a:lnSpc>
                <a:spcPts val="750"/>
              </a:lnSpc>
              <a:spcBef>
                <a:spcPts val="34"/>
              </a:spcBef>
              <a:buClr>
                <a:srgbClr val="7C93A0"/>
              </a:buClr>
              <a:buFont typeface="Arial"/>
              <a:buChar char="•"/>
            </a:pPr>
            <a:endParaRPr sz="75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ai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 g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oal is an energy-n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utral system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3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urrent input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dry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 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 16% solids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eeds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b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 dried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90%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solids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219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urrent system re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q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uires natural gas supplement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for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dry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</a:t>
            </a:r>
            <a:endParaRPr sz="2400" dirty="0">
              <a:latin typeface="Franklin Gothic Book"/>
              <a:cs typeface="Franklin Gothic Book"/>
            </a:endParaRPr>
          </a:p>
          <a:p>
            <a:pPr lvl="1">
              <a:lnSpc>
                <a:spcPts val="1300"/>
              </a:lnSpc>
              <a:spcBef>
                <a:spcPts val="39"/>
              </a:spcBef>
              <a:buClr>
                <a:srgbClr val="7C93A0"/>
              </a:buClr>
              <a:buFont typeface="Arial"/>
              <a:buChar char="•"/>
            </a:pPr>
            <a:endParaRPr sz="1300" dirty="0"/>
          </a:p>
          <a:p>
            <a:pPr marL="241300" marR="934085" indent="-228600">
              <a:lnSpc>
                <a:spcPts val="286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ccording to 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MaxWe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st, achieving energy-n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utral re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qui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res:</a:t>
            </a:r>
            <a:endParaRPr sz="2800" dirty="0">
              <a:latin typeface="Franklin Gothic Book"/>
              <a:cs typeface="Franklin Gothic Book"/>
            </a:endParaRPr>
          </a:p>
          <a:p>
            <a:pPr marL="520700" marR="12700" lvl="1" indent="-266700">
              <a:lnSpc>
                <a:spcPts val="2520"/>
              </a:lnSpc>
              <a:spcBef>
                <a:spcPts val="445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23-25%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solids feed depending on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rati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of pri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mary/secondary sludge</a:t>
            </a: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24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098" y="464059"/>
            <a:ext cx="6658609" cy="909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3600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Energy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Balances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rom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35" dirty="0" smtClean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pera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ing </a:t>
            </a:r>
            <a:r>
              <a:rPr sz="3600" spc="-30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acili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ies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394461"/>
            <a:ext cx="7354570" cy="800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Economics largely dependent on electrici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cost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ts val="2860"/>
              </a:lnSpc>
              <a:spcBef>
                <a:spcPts val="75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Renewab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le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energy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tariff</a:t>
            </a: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29286"/>
          </a:xfrm>
          <a:prstGeom prst="rect">
            <a:avLst/>
          </a:prstGeom>
        </p:spPr>
        <p:txBody>
          <a:bodyPr vert="horz" wrap="square" lIns="0" tIns="328420" rIns="0" bIns="0" rtlCol="0">
            <a:noAutofit/>
          </a:bodyPr>
          <a:lstStyle/>
          <a:p>
            <a:pPr marL="12700" algn="ctr">
              <a:lnSpc>
                <a:spcPts val="3804"/>
              </a:lnSpc>
            </a:pPr>
            <a:r>
              <a:rPr sz="3200" dirty="0" smtClean="0">
                <a:solidFill>
                  <a:srgbClr val="262626"/>
                </a:solidFill>
                <a:latin typeface="Arial"/>
                <a:cs typeface="Arial"/>
              </a:rPr>
              <a:t>Economics</a:t>
            </a:r>
            <a:r>
              <a:rPr sz="32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3200" spc="-10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2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200" spc="-2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wo</a:t>
            </a:r>
            <a:r>
              <a:rPr sz="3200" spc="-20" dirty="0" smtClean="0">
                <a:solidFill>
                  <a:srgbClr val="262626"/>
                </a:solidFill>
                <a:latin typeface="Arial"/>
                <a:cs typeface="Arial"/>
              </a:rPr>
              <a:t>-S</a:t>
            </a:r>
            <a:r>
              <a:rPr sz="32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age</a:t>
            </a:r>
            <a:r>
              <a:rPr sz="32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Sludge</a:t>
            </a:r>
            <a:r>
              <a:rPr sz="32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200" spc="-30" dirty="0" smtClean="0">
                <a:solidFill>
                  <a:srgbClr val="262626"/>
                </a:solidFill>
                <a:latin typeface="Arial"/>
                <a:cs typeface="Arial"/>
              </a:rPr>
              <a:t>G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asi</a:t>
            </a:r>
            <a:r>
              <a:rPr sz="32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ica</a:t>
            </a:r>
            <a:r>
              <a:rPr sz="32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262626"/>
                </a:solidFill>
                <a:latin typeface="Arial"/>
                <a:cs typeface="Arial"/>
              </a:rPr>
              <a:t>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25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2362200"/>
            <a:ext cx="3048000" cy="914400"/>
          </a:xfrm>
          <a:custGeom>
            <a:avLst/>
            <a:gdLst/>
            <a:ahLst/>
            <a:cxnLst/>
            <a:rect l="l" t="t" r="r" b="b"/>
            <a:pathLst>
              <a:path w="3048000" h="914400">
                <a:moveTo>
                  <a:pt x="0" y="914400"/>
                </a:moveTo>
                <a:lnTo>
                  <a:pt x="3048000" y="914400"/>
                </a:lnTo>
                <a:lnTo>
                  <a:pt x="3048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433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6600" y="2362200"/>
            <a:ext cx="2667000" cy="914400"/>
          </a:xfrm>
          <a:custGeom>
            <a:avLst/>
            <a:gdLst/>
            <a:ahLst/>
            <a:cxnLst/>
            <a:rect l="l" t="t" r="r" b="b"/>
            <a:pathLst>
              <a:path w="2667000" h="914400">
                <a:moveTo>
                  <a:pt x="0" y="914400"/>
                </a:moveTo>
                <a:lnTo>
                  <a:pt x="2667000" y="914400"/>
                </a:lnTo>
                <a:lnTo>
                  <a:pt x="2667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433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362200"/>
            <a:ext cx="2971800" cy="914400"/>
          </a:xfrm>
          <a:custGeom>
            <a:avLst/>
            <a:gdLst/>
            <a:ahLst/>
            <a:cxnLst/>
            <a:rect l="l" t="t" r="r" b="b"/>
            <a:pathLst>
              <a:path w="2971800" h="914400">
                <a:moveTo>
                  <a:pt x="0" y="914400"/>
                </a:moveTo>
                <a:lnTo>
                  <a:pt x="2971800" y="914400"/>
                </a:lnTo>
                <a:lnTo>
                  <a:pt x="29718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433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3276600"/>
            <a:ext cx="3048000" cy="428624"/>
          </a:xfrm>
          <a:custGeom>
            <a:avLst/>
            <a:gdLst/>
            <a:ahLst/>
            <a:cxnLst/>
            <a:rect l="l" t="t" r="r" b="b"/>
            <a:pathLst>
              <a:path w="3048000" h="428624">
                <a:moveTo>
                  <a:pt x="0" y="428624"/>
                </a:moveTo>
                <a:lnTo>
                  <a:pt x="3048000" y="428624"/>
                </a:lnTo>
                <a:lnTo>
                  <a:pt x="3048000" y="0"/>
                </a:lnTo>
                <a:lnTo>
                  <a:pt x="0" y="0"/>
                </a:lnTo>
                <a:lnTo>
                  <a:pt x="0" y="428624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6600" y="3276600"/>
            <a:ext cx="2667000" cy="428624"/>
          </a:xfrm>
          <a:custGeom>
            <a:avLst/>
            <a:gdLst/>
            <a:ahLst/>
            <a:cxnLst/>
            <a:rect l="l" t="t" r="r" b="b"/>
            <a:pathLst>
              <a:path w="2667000" h="428624">
                <a:moveTo>
                  <a:pt x="0" y="428624"/>
                </a:moveTo>
                <a:lnTo>
                  <a:pt x="2667000" y="428624"/>
                </a:lnTo>
                <a:lnTo>
                  <a:pt x="2667000" y="0"/>
                </a:lnTo>
                <a:lnTo>
                  <a:pt x="0" y="0"/>
                </a:lnTo>
                <a:lnTo>
                  <a:pt x="0" y="428624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3600" y="3276600"/>
            <a:ext cx="2971800" cy="428624"/>
          </a:xfrm>
          <a:custGeom>
            <a:avLst/>
            <a:gdLst/>
            <a:ahLst/>
            <a:cxnLst/>
            <a:rect l="l" t="t" r="r" b="b"/>
            <a:pathLst>
              <a:path w="2971800" h="428624">
                <a:moveTo>
                  <a:pt x="0" y="428624"/>
                </a:moveTo>
                <a:lnTo>
                  <a:pt x="2971800" y="428624"/>
                </a:lnTo>
                <a:lnTo>
                  <a:pt x="2971800" y="0"/>
                </a:lnTo>
                <a:lnTo>
                  <a:pt x="0" y="0"/>
                </a:lnTo>
                <a:lnTo>
                  <a:pt x="0" y="428624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" y="3705225"/>
            <a:ext cx="3048000" cy="428625"/>
          </a:xfrm>
          <a:custGeom>
            <a:avLst/>
            <a:gdLst/>
            <a:ahLst/>
            <a:cxnLst/>
            <a:rect l="l" t="t" r="r" b="b"/>
            <a:pathLst>
              <a:path w="3048000" h="428625">
                <a:moveTo>
                  <a:pt x="0" y="428625"/>
                </a:moveTo>
                <a:lnTo>
                  <a:pt x="3048000" y="428625"/>
                </a:lnTo>
                <a:lnTo>
                  <a:pt x="3048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6600" y="3705225"/>
            <a:ext cx="2667000" cy="428625"/>
          </a:xfrm>
          <a:custGeom>
            <a:avLst/>
            <a:gdLst/>
            <a:ahLst/>
            <a:cxnLst/>
            <a:rect l="l" t="t" r="r" b="b"/>
            <a:pathLst>
              <a:path w="2667000" h="428625">
                <a:moveTo>
                  <a:pt x="0" y="428625"/>
                </a:moveTo>
                <a:lnTo>
                  <a:pt x="2667000" y="428625"/>
                </a:lnTo>
                <a:lnTo>
                  <a:pt x="2667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3600" y="3705225"/>
            <a:ext cx="2971800" cy="428625"/>
          </a:xfrm>
          <a:custGeom>
            <a:avLst/>
            <a:gdLst/>
            <a:ahLst/>
            <a:cxnLst/>
            <a:rect l="l" t="t" r="r" b="b"/>
            <a:pathLst>
              <a:path w="2971800" h="428625">
                <a:moveTo>
                  <a:pt x="0" y="428625"/>
                </a:moveTo>
                <a:lnTo>
                  <a:pt x="2971800" y="428625"/>
                </a:lnTo>
                <a:lnTo>
                  <a:pt x="29718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00" y="4133850"/>
            <a:ext cx="3048000" cy="428625"/>
          </a:xfrm>
          <a:custGeom>
            <a:avLst/>
            <a:gdLst/>
            <a:ahLst/>
            <a:cxnLst/>
            <a:rect l="l" t="t" r="r" b="b"/>
            <a:pathLst>
              <a:path w="3048000" h="428625">
                <a:moveTo>
                  <a:pt x="0" y="428625"/>
                </a:moveTo>
                <a:lnTo>
                  <a:pt x="3048000" y="428625"/>
                </a:lnTo>
                <a:lnTo>
                  <a:pt x="3048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6600" y="4133850"/>
            <a:ext cx="2667000" cy="428625"/>
          </a:xfrm>
          <a:custGeom>
            <a:avLst/>
            <a:gdLst/>
            <a:ahLst/>
            <a:cxnLst/>
            <a:rect l="l" t="t" r="r" b="b"/>
            <a:pathLst>
              <a:path w="2667000" h="428625">
                <a:moveTo>
                  <a:pt x="0" y="428625"/>
                </a:moveTo>
                <a:lnTo>
                  <a:pt x="2667000" y="428625"/>
                </a:lnTo>
                <a:lnTo>
                  <a:pt x="2667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3600" y="4133850"/>
            <a:ext cx="2971800" cy="428625"/>
          </a:xfrm>
          <a:custGeom>
            <a:avLst/>
            <a:gdLst/>
            <a:ahLst/>
            <a:cxnLst/>
            <a:rect l="l" t="t" r="r" b="b"/>
            <a:pathLst>
              <a:path w="2971800" h="428625">
                <a:moveTo>
                  <a:pt x="0" y="428625"/>
                </a:moveTo>
                <a:lnTo>
                  <a:pt x="2971800" y="428625"/>
                </a:lnTo>
                <a:lnTo>
                  <a:pt x="29718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600" y="4562475"/>
            <a:ext cx="3048000" cy="428625"/>
          </a:xfrm>
          <a:custGeom>
            <a:avLst/>
            <a:gdLst/>
            <a:ahLst/>
            <a:cxnLst/>
            <a:rect l="l" t="t" r="r" b="b"/>
            <a:pathLst>
              <a:path w="3048000" h="428625">
                <a:moveTo>
                  <a:pt x="0" y="428625"/>
                </a:moveTo>
                <a:lnTo>
                  <a:pt x="3048000" y="428625"/>
                </a:lnTo>
                <a:lnTo>
                  <a:pt x="3048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6600" y="4562475"/>
            <a:ext cx="2667000" cy="428625"/>
          </a:xfrm>
          <a:custGeom>
            <a:avLst/>
            <a:gdLst/>
            <a:ahLst/>
            <a:cxnLst/>
            <a:rect l="l" t="t" r="r" b="b"/>
            <a:pathLst>
              <a:path w="2667000" h="428625">
                <a:moveTo>
                  <a:pt x="0" y="428625"/>
                </a:moveTo>
                <a:lnTo>
                  <a:pt x="2667000" y="428625"/>
                </a:lnTo>
                <a:lnTo>
                  <a:pt x="2667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600" y="4562475"/>
            <a:ext cx="2971800" cy="428625"/>
          </a:xfrm>
          <a:custGeom>
            <a:avLst/>
            <a:gdLst/>
            <a:ahLst/>
            <a:cxnLst/>
            <a:rect l="l" t="t" r="r" b="b"/>
            <a:pathLst>
              <a:path w="2971800" h="428625">
                <a:moveTo>
                  <a:pt x="0" y="428625"/>
                </a:moveTo>
                <a:lnTo>
                  <a:pt x="2971800" y="428625"/>
                </a:lnTo>
                <a:lnTo>
                  <a:pt x="29718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8600" y="4991100"/>
            <a:ext cx="3048000" cy="428625"/>
          </a:xfrm>
          <a:custGeom>
            <a:avLst/>
            <a:gdLst/>
            <a:ahLst/>
            <a:cxnLst/>
            <a:rect l="l" t="t" r="r" b="b"/>
            <a:pathLst>
              <a:path w="3048000" h="428625">
                <a:moveTo>
                  <a:pt x="0" y="428625"/>
                </a:moveTo>
                <a:lnTo>
                  <a:pt x="3048000" y="428625"/>
                </a:lnTo>
                <a:lnTo>
                  <a:pt x="3048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76600" y="4991100"/>
            <a:ext cx="2667000" cy="428625"/>
          </a:xfrm>
          <a:custGeom>
            <a:avLst/>
            <a:gdLst/>
            <a:ahLst/>
            <a:cxnLst/>
            <a:rect l="l" t="t" r="r" b="b"/>
            <a:pathLst>
              <a:path w="2667000" h="428625">
                <a:moveTo>
                  <a:pt x="0" y="428625"/>
                </a:moveTo>
                <a:lnTo>
                  <a:pt x="2667000" y="428625"/>
                </a:lnTo>
                <a:lnTo>
                  <a:pt x="2667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4991100"/>
            <a:ext cx="2971800" cy="428625"/>
          </a:xfrm>
          <a:custGeom>
            <a:avLst/>
            <a:gdLst/>
            <a:ahLst/>
            <a:cxnLst/>
            <a:rect l="l" t="t" r="r" b="b"/>
            <a:pathLst>
              <a:path w="2971800" h="428625">
                <a:moveTo>
                  <a:pt x="0" y="428625"/>
                </a:moveTo>
                <a:lnTo>
                  <a:pt x="2971800" y="428625"/>
                </a:lnTo>
                <a:lnTo>
                  <a:pt x="29718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600" y="5419725"/>
            <a:ext cx="3048000" cy="428624"/>
          </a:xfrm>
          <a:custGeom>
            <a:avLst/>
            <a:gdLst/>
            <a:ahLst/>
            <a:cxnLst/>
            <a:rect l="l" t="t" r="r" b="b"/>
            <a:pathLst>
              <a:path w="3048000" h="428624">
                <a:moveTo>
                  <a:pt x="0" y="428624"/>
                </a:moveTo>
                <a:lnTo>
                  <a:pt x="3048000" y="428624"/>
                </a:lnTo>
                <a:lnTo>
                  <a:pt x="3048000" y="0"/>
                </a:lnTo>
                <a:lnTo>
                  <a:pt x="0" y="0"/>
                </a:lnTo>
                <a:lnTo>
                  <a:pt x="0" y="428624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6600" y="5419725"/>
            <a:ext cx="2667000" cy="428624"/>
          </a:xfrm>
          <a:custGeom>
            <a:avLst/>
            <a:gdLst/>
            <a:ahLst/>
            <a:cxnLst/>
            <a:rect l="l" t="t" r="r" b="b"/>
            <a:pathLst>
              <a:path w="2667000" h="428624">
                <a:moveTo>
                  <a:pt x="0" y="428624"/>
                </a:moveTo>
                <a:lnTo>
                  <a:pt x="2667000" y="428624"/>
                </a:lnTo>
                <a:lnTo>
                  <a:pt x="2667000" y="0"/>
                </a:lnTo>
                <a:lnTo>
                  <a:pt x="0" y="0"/>
                </a:lnTo>
                <a:lnTo>
                  <a:pt x="0" y="428624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43600" y="5419725"/>
            <a:ext cx="2971800" cy="428624"/>
          </a:xfrm>
          <a:custGeom>
            <a:avLst/>
            <a:gdLst/>
            <a:ahLst/>
            <a:cxnLst/>
            <a:rect l="l" t="t" r="r" b="b"/>
            <a:pathLst>
              <a:path w="2971800" h="428624">
                <a:moveTo>
                  <a:pt x="0" y="428624"/>
                </a:moveTo>
                <a:lnTo>
                  <a:pt x="2971800" y="428624"/>
                </a:lnTo>
                <a:lnTo>
                  <a:pt x="2971800" y="0"/>
                </a:lnTo>
                <a:lnTo>
                  <a:pt x="0" y="0"/>
                </a:lnTo>
                <a:lnTo>
                  <a:pt x="0" y="428624"/>
                </a:lnTo>
                <a:close/>
              </a:path>
            </a:pathLst>
          </a:custGeom>
          <a:solidFill>
            <a:srgbClr val="EDED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" y="5848349"/>
            <a:ext cx="3048000" cy="428625"/>
          </a:xfrm>
          <a:custGeom>
            <a:avLst/>
            <a:gdLst/>
            <a:ahLst/>
            <a:cxnLst/>
            <a:rect l="l" t="t" r="r" b="b"/>
            <a:pathLst>
              <a:path w="3048000" h="428625">
                <a:moveTo>
                  <a:pt x="0" y="428625"/>
                </a:moveTo>
                <a:lnTo>
                  <a:pt x="3048000" y="428625"/>
                </a:lnTo>
                <a:lnTo>
                  <a:pt x="3048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76600" y="5848349"/>
            <a:ext cx="2667000" cy="428625"/>
          </a:xfrm>
          <a:custGeom>
            <a:avLst/>
            <a:gdLst/>
            <a:ahLst/>
            <a:cxnLst/>
            <a:rect l="l" t="t" r="r" b="b"/>
            <a:pathLst>
              <a:path w="2667000" h="428625">
                <a:moveTo>
                  <a:pt x="0" y="428625"/>
                </a:moveTo>
                <a:lnTo>
                  <a:pt x="2667000" y="428625"/>
                </a:lnTo>
                <a:lnTo>
                  <a:pt x="2667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43600" y="5848349"/>
            <a:ext cx="2971800" cy="428625"/>
          </a:xfrm>
          <a:custGeom>
            <a:avLst/>
            <a:gdLst/>
            <a:ahLst/>
            <a:cxnLst/>
            <a:rect l="l" t="t" r="r" b="b"/>
            <a:pathLst>
              <a:path w="2971800" h="428625">
                <a:moveTo>
                  <a:pt x="0" y="428625"/>
                </a:moveTo>
                <a:lnTo>
                  <a:pt x="2971800" y="428625"/>
                </a:lnTo>
                <a:lnTo>
                  <a:pt x="29718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D6D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76599" y="2355850"/>
            <a:ext cx="0" cy="3927474"/>
          </a:xfrm>
          <a:custGeom>
            <a:avLst/>
            <a:gdLst/>
            <a:ahLst/>
            <a:cxnLst/>
            <a:rect l="l" t="t" r="r" b="b"/>
            <a:pathLst>
              <a:path h="3927474">
                <a:moveTo>
                  <a:pt x="0" y="0"/>
                </a:moveTo>
                <a:lnTo>
                  <a:pt x="0" y="39274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43599" y="2355850"/>
            <a:ext cx="0" cy="3927474"/>
          </a:xfrm>
          <a:custGeom>
            <a:avLst/>
            <a:gdLst/>
            <a:ahLst/>
            <a:cxnLst/>
            <a:rect l="l" t="t" r="r" b="b"/>
            <a:pathLst>
              <a:path h="3927474">
                <a:moveTo>
                  <a:pt x="0" y="0"/>
                </a:moveTo>
                <a:lnTo>
                  <a:pt x="0" y="39274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2250" y="3276600"/>
            <a:ext cx="8699499" cy="0"/>
          </a:xfrm>
          <a:custGeom>
            <a:avLst/>
            <a:gdLst/>
            <a:ahLst/>
            <a:cxnLst/>
            <a:rect l="l" t="t" r="r" b="b"/>
            <a:pathLst>
              <a:path w="8699499">
                <a:moveTo>
                  <a:pt x="0" y="0"/>
                </a:moveTo>
                <a:lnTo>
                  <a:pt x="869949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2250" y="3705225"/>
            <a:ext cx="8699499" cy="0"/>
          </a:xfrm>
          <a:custGeom>
            <a:avLst/>
            <a:gdLst/>
            <a:ahLst/>
            <a:cxnLst/>
            <a:rect l="l" t="t" r="r" b="b"/>
            <a:pathLst>
              <a:path w="8699499">
                <a:moveTo>
                  <a:pt x="0" y="0"/>
                </a:moveTo>
                <a:lnTo>
                  <a:pt x="86994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2250" y="4133850"/>
            <a:ext cx="8699499" cy="0"/>
          </a:xfrm>
          <a:custGeom>
            <a:avLst/>
            <a:gdLst/>
            <a:ahLst/>
            <a:cxnLst/>
            <a:rect l="l" t="t" r="r" b="b"/>
            <a:pathLst>
              <a:path w="8699499">
                <a:moveTo>
                  <a:pt x="0" y="0"/>
                </a:moveTo>
                <a:lnTo>
                  <a:pt x="86994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2250" y="4562475"/>
            <a:ext cx="8699499" cy="0"/>
          </a:xfrm>
          <a:custGeom>
            <a:avLst/>
            <a:gdLst/>
            <a:ahLst/>
            <a:cxnLst/>
            <a:rect l="l" t="t" r="r" b="b"/>
            <a:pathLst>
              <a:path w="8699499">
                <a:moveTo>
                  <a:pt x="0" y="0"/>
                </a:moveTo>
                <a:lnTo>
                  <a:pt x="86994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2250" y="4991099"/>
            <a:ext cx="8699499" cy="0"/>
          </a:xfrm>
          <a:custGeom>
            <a:avLst/>
            <a:gdLst/>
            <a:ahLst/>
            <a:cxnLst/>
            <a:rect l="l" t="t" r="r" b="b"/>
            <a:pathLst>
              <a:path w="8699499">
                <a:moveTo>
                  <a:pt x="0" y="0"/>
                </a:moveTo>
                <a:lnTo>
                  <a:pt x="86994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2250" y="5419724"/>
            <a:ext cx="8699499" cy="0"/>
          </a:xfrm>
          <a:custGeom>
            <a:avLst/>
            <a:gdLst/>
            <a:ahLst/>
            <a:cxnLst/>
            <a:rect l="l" t="t" r="r" b="b"/>
            <a:pathLst>
              <a:path w="8699499">
                <a:moveTo>
                  <a:pt x="0" y="0"/>
                </a:moveTo>
                <a:lnTo>
                  <a:pt x="86994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2250" y="5848349"/>
            <a:ext cx="8699499" cy="0"/>
          </a:xfrm>
          <a:custGeom>
            <a:avLst/>
            <a:gdLst/>
            <a:ahLst/>
            <a:cxnLst/>
            <a:rect l="l" t="t" r="r" b="b"/>
            <a:pathLst>
              <a:path w="8699499">
                <a:moveTo>
                  <a:pt x="0" y="0"/>
                </a:moveTo>
                <a:lnTo>
                  <a:pt x="86994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8600" y="2355850"/>
            <a:ext cx="0" cy="3927474"/>
          </a:xfrm>
          <a:custGeom>
            <a:avLst/>
            <a:gdLst/>
            <a:ahLst/>
            <a:cxnLst/>
            <a:rect l="l" t="t" r="r" b="b"/>
            <a:pathLst>
              <a:path h="3927474">
                <a:moveTo>
                  <a:pt x="0" y="0"/>
                </a:moveTo>
                <a:lnTo>
                  <a:pt x="0" y="39274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15399" y="2355850"/>
            <a:ext cx="0" cy="3927474"/>
          </a:xfrm>
          <a:custGeom>
            <a:avLst/>
            <a:gdLst/>
            <a:ahLst/>
            <a:cxnLst/>
            <a:rect l="l" t="t" r="r" b="b"/>
            <a:pathLst>
              <a:path h="3927474">
                <a:moveTo>
                  <a:pt x="0" y="0"/>
                </a:moveTo>
                <a:lnTo>
                  <a:pt x="0" y="3927474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2250" y="2362200"/>
            <a:ext cx="8699499" cy="0"/>
          </a:xfrm>
          <a:custGeom>
            <a:avLst/>
            <a:gdLst/>
            <a:ahLst/>
            <a:cxnLst/>
            <a:rect l="l" t="t" r="r" b="b"/>
            <a:pathLst>
              <a:path w="8699499">
                <a:moveTo>
                  <a:pt x="0" y="0"/>
                </a:moveTo>
                <a:lnTo>
                  <a:pt x="86994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2250" y="6276974"/>
            <a:ext cx="8699499" cy="0"/>
          </a:xfrm>
          <a:custGeom>
            <a:avLst/>
            <a:gdLst/>
            <a:ahLst/>
            <a:cxnLst/>
            <a:rect l="l" t="t" r="r" b="b"/>
            <a:pathLst>
              <a:path w="8699499">
                <a:moveTo>
                  <a:pt x="0" y="0"/>
                </a:moveTo>
                <a:lnTo>
                  <a:pt x="86994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503291" y="2954020"/>
            <a:ext cx="50419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Case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57262" y="2423160"/>
            <a:ext cx="2510790" cy="536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27355">
              <a:lnSpc>
                <a:spcPts val="2100"/>
              </a:lnSpc>
            </a:pPr>
            <a:r>
              <a:rPr sz="18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ational </a:t>
            </a:r>
            <a:r>
              <a:rPr sz="1800" spc="-6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800" spc="-3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erage</a:t>
            </a:r>
            <a:r>
              <a:rPr sz="1800" spc="-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 W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h</a:t>
            </a:r>
            <a:r>
              <a:rPr sz="1800" spc="-1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lesale Electricity </a:t>
            </a:r>
            <a:r>
              <a:rPr sz="1800" spc="-1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Ra</a:t>
            </a:r>
            <a:r>
              <a:rPr sz="1800" spc="-4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27828" y="2409291"/>
            <a:ext cx="2608580" cy="8299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99500"/>
              </a:lnSpc>
            </a:pPr>
            <a:r>
              <a:rPr sz="18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800" spc="-4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w 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England </a:t>
            </a:r>
            <a:r>
              <a:rPr sz="1800" spc="-6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800" spc="-3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erage Industrial Electricity </a:t>
            </a:r>
            <a:r>
              <a:rPr sz="1800" spc="-1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Ra</a:t>
            </a:r>
            <a:r>
              <a:rPr sz="1800" spc="-4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 + </a:t>
            </a:r>
            <a:r>
              <a:rPr sz="1800" spc="-1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RE </a:t>
            </a:r>
            <a:r>
              <a:rPr sz="1800" spc="-12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ari</a:t>
            </a:r>
            <a:r>
              <a:rPr sz="1800" spc="35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sz="1800" spc="-1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f ($0.0435/kWh)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7340" y="3322320"/>
            <a:ext cx="221297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latin typeface="Franklin Gothic Book"/>
                <a:cs typeface="Franklin Gothic Book"/>
              </a:rPr>
              <a:t>Electricity Cost, $/kWh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36222" y="3322320"/>
            <a:ext cx="75311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$0.042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55622" y="3322320"/>
            <a:ext cx="75311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$0.093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7340" y="3750945"/>
            <a:ext cx="1732914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Tipping </a:t>
            </a:r>
            <a:r>
              <a:rPr sz="1800" spc="-50" dirty="0" smtClean="0">
                <a:latin typeface="Franklin Gothic Book"/>
                <a:cs typeface="Franklin Gothic Book"/>
              </a:rPr>
              <a:t>F</a:t>
            </a:r>
            <a:r>
              <a:rPr sz="1800" spc="-10" dirty="0" smtClean="0">
                <a:latin typeface="Franklin Gothic Book"/>
                <a:cs typeface="Franklin Gothic Book"/>
              </a:rPr>
              <a:t>ee, $/</a:t>
            </a:r>
            <a:r>
              <a:rPr sz="1800" spc="-75" dirty="0" smtClean="0">
                <a:latin typeface="Franklin Gothic Book"/>
                <a:cs typeface="Franklin Gothic Book"/>
              </a:rPr>
              <a:t>D</a:t>
            </a:r>
            <a:r>
              <a:rPr sz="1800" spc="0" dirty="0" smtClean="0">
                <a:latin typeface="Franklin Gothic Book"/>
                <a:cs typeface="Franklin Gothic Book"/>
              </a:rPr>
              <a:t>T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98854" y="3750945"/>
            <a:ext cx="42799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$70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18254" y="3750945"/>
            <a:ext cx="42799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$70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7340" y="4179570"/>
            <a:ext cx="28327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latin typeface="Franklin Gothic Book"/>
                <a:cs typeface="Franklin Gothic Book"/>
              </a:rPr>
              <a:t>Annual </a:t>
            </a:r>
            <a:r>
              <a:rPr sz="1800" spc="-15" dirty="0" smtClean="0">
                <a:latin typeface="Franklin Gothic Book"/>
                <a:cs typeface="Franklin Gothic Book"/>
              </a:rPr>
              <a:t>Op</a:t>
            </a:r>
            <a:r>
              <a:rPr sz="1800" spc="-10" dirty="0" smtClean="0">
                <a:latin typeface="Franklin Gothic Book"/>
                <a:cs typeface="Franklin Gothic Book"/>
              </a:rPr>
              <a:t>erating </a:t>
            </a:r>
            <a:r>
              <a:rPr sz="1800" spc="-50" dirty="0" smtClean="0">
                <a:latin typeface="Franklin Gothic Book"/>
                <a:cs typeface="Franklin Gothic Book"/>
              </a:rPr>
              <a:t>R</a:t>
            </a:r>
            <a:r>
              <a:rPr sz="1800" spc="-45" dirty="0" smtClean="0">
                <a:latin typeface="Franklin Gothic Book"/>
                <a:cs typeface="Franklin Gothic Book"/>
              </a:rPr>
              <a:t>e</a:t>
            </a:r>
            <a:r>
              <a:rPr sz="1800" spc="-30" dirty="0" smtClean="0">
                <a:latin typeface="Franklin Gothic Book"/>
                <a:cs typeface="Franklin Gothic Book"/>
              </a:rPr>
              <a:t>v</a:t>
            </a:r>
            <a:r>
              <a:rPr sz="1800" spc="-10" dirty="0" smtClean="0">
                <a:latin typeface="Franklin Gothic Book"/>
                <a:cs typeface="Franklin Gothic Book"/>
              </a:rPr>
              <a:t>enue, $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82756" y="4179570"/>
            <a:ext cx="85979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</a:t>
            </a:r>
            <a:r>
              <a:rPr sz="1800" spc="-125" dirty="0" smtClean="0">
                <a:latin typeface="Franklin Gothic Book"/>
                <a:cs typeface="Franklin Gothic Book"/>
              </a:rPr>
              <a:t>4</a:t>
            </a:r>
            <a:r>
              <a:rPr sz="1800" spc="-15" dirty="0" smtClean="0">
                <a:latin typeface="Franklin Gothic Book"/>
                <a:cs typeface="Franklin Gothic Book"/>
              </a:rPr>
              <a:t>1</a:t>
            </a:r>
            <a:r>
              <a:rPr sz="1800" spc="0" dirty="0" smtClean="0">
                <a:latin typeface="Franklin Gothic Book"/>
                <a:cs typeface="Franklin Gothic Book"/>
              </a:rPr>
              <a:t>,6</a:t>
            </a:r>
            <a:r>
              <a:rPr sz="1800" spc="-80" dirty="0" smtClean="0">
                <a:latin typeface="Franklin Gothic Book"/>
                <a:cs typeface="Franklin Gothic Book"/>
              </a:rPr>
              <a:t>2</a:t>
            </a:r>
            <a:r>
              <a:rPr sz="1800" spc="0" dirty="0" smtClean="0">
                <a:latin typeface="Franklin Gothic Book"/>
                <a:cs typeface="Franklin Gothic Book"/>
              </a:rPr>
              <a:t>4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06063" y="4179570"/>
            <a:ext cx="852169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</a:t>
            </a:r>
            <a:r>
              <a:rPr sz="1800" spc="-75" dirty="0" smtClean="0">
                <a:latin typeface="Franklin Gothic Book"/>
                <a:cs typeface="Franklin Gothic Book"/>
              </a:rPr>
              <a:t>6</a:t>
            </a:r>
            <a:r>
              <a:rPr sz="1800" spc="-15" dirty="0" smtClean="0">
                <a:latin typeface="Franklin Gothic Book"/>
                <a:cs typeface="Franklin Gothic Book"/>
              </a:rPr>
              <a:t>1</a:t>
            </a:r>
            <a:r>
              <a:rPr sz="1800" spc="0" dirty="0" smtClean="0">
                <a:latin typeface="Franklin Gothic Book"/>
                <a:cs typeface="Franklin Gothic Book"/>
              </a:rPr>
              <a:t>,</a:t>
            </a:r>
            <a:r>
              <a:rPr sz="1800" spc="-195" dirty="0" smtClean="0">
                <a:latin typeface="Franklin Gothic Book"/>
                <a:cs typeface="Franklin Gothic Book"/>
              </a:rPr>
              <a:t>7</a:t>
            </a:r>
            <a:r>
              <a:rPr sz="1800" spc="0" dirty="0" smtClean="0">
                <a:latin typeface="Franklin Gothic Book"/>
                <a:cs typeface="Franklin Gothic Book"/>
              </a:rPr>
              <a:t>42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7340" y="4608195"/>
            <a:ext cx="242379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latin typeface="Franklin Gothic Book"/>
                <a:cs typeface="Franklin Gothic Book"/>
              </a:rPr>
              <a:t>Annual </a:t>
            </a:r>
            <a:r>
              <a:rPr sz="1800" spc="-15" dirty="0" smtClean="0">
                <a:latin typeface="Franklin Gothic Book"/>
                <a:cs typeface="Franklin Gothic Book"/>
              </a:rPr>
              <a:t>Op</a:t>
            </a:r>
            <a:r>
              <a:rPr sz="1800" spc="-10" dirty="0" smtClean="0">
                <a:latin typeface="Franklin Gothic Book"/>
                <a:cs typeface="Franklin Gothic Book"/>
              </a:rPr>
              <a:t>erating Cost, $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02110" y="4608195"/>
            <a:ext cx="102108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($36,995)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36690" y="4608195"/>
            <a:ext cx="9912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($</a:t>
            </a:r>
            <a:r>
              <a:rPr sz="1800" spc="-125" dirty="0" smtClean="0">
                <a:latin typeface="Franklin Gothic Book"/>
                <a:cs typeface="Franklin Gothic Book"/>
              </a:rPr>
              <a:t>4</a:t>
            </a:r>
            <a:r>
              <a:rPr sz="1800" spc="-15" dirty="0" smtClean="0">
                <a:latin typeface="Franklin Gothic Book"/>
                <a:cs typeface="Franklin Gothic Book"/>
              </a:rPr>
              <a:t>1</a:t>
            </a:r>
            <a:r>
              <a:rPr sz="1800" spc="0" dirty="0" smtClean="0">
                <a:latin typeface="Franklin Gothic Book"/>
                <a:cs typeface="Franklin Gothic Book"/>
              </a:rPr>
              <a:t>,5</a:t>
            </a:r>
            <a:r>
              <a:rPr sz="1800" spc="-105" dirty="0" smtClean="0">
                <a:latin typeface="Franklin Gothic Book"/>
                <a:cs typeface="Franklin Gothic Book"/>
              </a:rPr>
              <a:t>5</a:t>
            </a:r>
            <a:r>
              <a:rPr sz="1800" spc="0" dirty="0" smtClean="0">
                <a:latin typeface="Franklin Gothic Book"/>
                <a:cs typeface="Franklin Gothic Book"/>
              </a:rPr>
              <a:t>1)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7340" y="5036820"/>
            <a:ext cx="15367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C</a:t>
            </a:r>
            <a:r>
              <a:rPr sz="1800" spc="-10" dirty="0" smtClean="0">
                <a:latin typeface="Franklin Gothic Book"/>
                <a:cs typeface="Franklin Gothic Book"/>
              </a:rPr>
              <a:t>apital Costs, $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41164" y="5036820"/>
            <a:ext cx="11430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($269,</a:t>
            </a:r>
            <a:r>
              <a:rPr sz="1800" spc="-75" dirty="0" smtClean="0">
                <a:latin typeface="Franklin Gothic Book"/>
                <a:cs typeface="Franklin Gothic Book"/>
              </a:rPr>
              <a:t>8</a:t>
            </a:r>
            <a:r>
              <a:rPr sz="1800" spc="-30" dirty="0" smtClean="0">
                <a:latin typeface="Franklin Gothic Book"/>
                <a:cs typeface="Franklin Gothic Book"/>
              </a:rPr>
              <a:t>1</a:t>
            </a:r>
            <a:r>
              <a:rPr sz="1800" spc="0" dirty="0" smtClean="0">
                <a:latin typeface="Franklin Gothic Book"/>
                <a:cs typeface="Franklin Gothic Book"/>
              </a:rPr>
              <a:t>5)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60564" y="5036820"/>
            <a:ext cx="11430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($269,</a:t>
            </a:r>
            <a:r>
              <a:rPr sz="1800" spc="-75" dirty="0" smtClean="0">
                <a:latin typeface="Franklin Gothic Book"/>
                <a:cs typeface="Franklin Gothic Book"/>
              </a:rPr>
              <a:t>8</a:t>
            </a:r>
            <a:r>
              <a:rPr sz="1800" spc="-30" dirty="0" smtClean="0">
                <a:latin typeface="Franklin Gothic Book"/>
                <a:cs typeface="Franklin Gothic Book"/>
              </a:rPr>
              <a:t>1</a:t>
            </a:r>
            <a:r>
              <a:rPr sz="1800" spc="0" dirty="0" smtClean="0">
                <a:latin typeface="Franklin Gothic Book"/>
                <a:cs typeface="Franklin Gothic Book"/>
              </a:rPr>
              <a:t>5)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7340" y="5465445"/>
            <a:ext cx="202946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C</a:t>
            </a:r>
            <a:r>
              <a:rPr sz="1800" spc="-10" dirty="0" smtClean="0">
                <a:latin typeface="Franklin Gothic Book"/>
                <a:cs typeface="Franklin Gothic Book"/>
              </a:rPr>
              <a:t>APEX per k</a:t>
            </a:r>
            <a:r>
              <a:rPr sz="1800" spc="-70" dirty="0" smtClean="0">
                <a:latin typeface="Franklin Gothic Book"/>
                <a:cs typeface="Franklin Gothic Book"/>
              </a:rPr>
              <a:t>W</a:t>
            </a:r>
            <a:r>
              <a:rPr sz="1800" spc="0" dirty="0" smtClean="0">
                <a:latin typeface="Franklin Gothic Book"/>
                <a:cs typeface="Franklin Gothic Book"/>
              </a:rPr>
              <a:t>, $/kW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36222" y="5465445"/>
            <a:ext cx="75311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$4,652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055622" y="5465445"/>
            <a:ext cx="75311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$4,652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038600" y="5791200"/>
            <a:ext cx="1142999" cy="457199"/>
          </a:xfrm>
          <a:custGeom>
            <a:avLst/>
            <a:gdLst/>
            <a:ahLst/>
            <a:cxnLst/>
            <a:rect l="l" t="t" r="r" b="b"/>
            <a:pathLst>
              <a:path w="1142999" h="457199">
                <a:moveTo>
                  <a:pt x="0" y="228600"/>
                </a:moveTo>
                <a:lnTo>
                  <a:pt x="16609" y="173664"/>
                </a:lnTo>
                <a:lnTo>
                  <a:pt x="44911" y="139618"/>
                </a:lnTo>
                <a:lnTo>
                  <a:pt x="85623" y="108183"/>
                </a:lnTo>
                <a:lnTo>
                  <a:pt x="137570" y="79829"/>
                </a:lnTo>
                <a:lnTo>
                  <a:pt x="199573" y="55028"/>
                </a:lnTo>
                <a:lnTo>
                  <a:pt x="270458" y="34249"/>
                </a:lnTo>
                <a:lnTo>
                  <a:pt x="308862" y="25515"/>
                </a:lnTo>
                <a:lnTo>
                  <a:pt x="349046" y="17964"/>
                </a:lnTo>
                <a:lnTo>
                  <a:pt x="390861" y="11654"/>
                </a:lnTo>
                <a:lnTo>
                  <a:pt x="434161" y="6643"/>
                </a:lnTo>
                <a:lnTo>
                  <a:pt x="478799" y="2991"/>
                </a:lnTo>
                <a:lnTo>
                  <a:pt x="524628" y="757"/>
                </a:lnTo>
                <a:lnTo>
                  <a:pt x="571499" y="0"/>
                </a:lnTo>
                <a:lnTo>
                  <a:pt x="618371" y="757"/>
                </a:lnTo>
                <a:lnTo>
                  <a:pt x="664200" y="2991"/>
                </a:lnTo>
                <a:lnTo>
                  <a:pt x="708838" y="6643"/>
                </a:lnTo>
                <a:lnTo>
                  <a:pt x="752138" y="11654"/>
                </a:lnTo>
                <a:lnTo>
                  <a:pt x="793953" y="17964"/>
                </a:lnTo>
                <a:lnTo>
                  <a:pt x="834137" y="25515"/>
                </a:lnTo>
                <a:lnTo>
                  <a:pt x="872541" y="34249"/>
                </a:lnTo>
                <a:lnTo>
                  <a:pt x="943425" y="55028"/>
                </a:lnTo>
                <a:lnTo>
                  <a:pt x="1005429" y="79829"/>
                </a:lnTo>
                <a:lnTo>
                  <a:pt x="1057375" y="108183"/>
                </a:lnTo>
                <a:lnTo>
                  <a:pt x="1098088" y="139618"/>
                </a:lnTo>
                <a:lnTo>
                  <a:pt x="1126390" y="173664"/>
                </a:lnTo>
                <a:lnTo>
                  <a:pt x="1141105" y="209851"/>
                </a:lnTo>
                <a:lnTo>
                  <a:pt x="1142999" y="228600"/>
                </a:lnTo>
                <a:lnTo>
                  <a:pt x="1141105" y="247348"/>
                </a:lnTo>
                <a:lnTo>
                  <a:pt x="1126390" y="283535"/>
                </a:lnTo>
                <a:lnTo>
                  <a:pt x="1098088" y="317581"/>
                </a:lnTo>
                <a:lnTo>
                  <a:pt x="1057375" y="349016"/>
                </a:lnTo>
                <a:lnTo>
                  <a:pt x="1005429" y="377370"/>
                </a:lnTo>
                <a:lnTo>
                  <a:pt x="943425" y="402171"/>
                </a:lnTo>
                <a:lnTo>
                  <a:pt x="872541" y="422950"/>
                </a:lnTo>
                <a:lnTo>
                  <a:pt x="834137" y="431683"/>
                </a:lnTo>
                <a:lnTo>
                  <a:pt x="793953" y="439235"/>
                </a:lnTo>
                <a:lnTo>
                  <a:pt x="752138" y="445545"/>
                </a:lnTo>
                <a:lnTo>
                  <a:pt x="708838" y="450556"/>
                </a:lnTo>
                <a:lnTo>
                  <a:pt x="664200" y="454207"/>
                </a:lnTo>
                <a:lnTo>
                  <a:pt x="618371" y="456442"/>
                </a:lnTo>
                <a:lnTo>
                  <a:pt x="571499" y="457199"/>
                </a:lnTo>
                <a:lnTo>
                  <a:pt x="524628" y="456442"/>
                </a:lnTo>
                <a:lnTo>
                  <a:pt x="478799" y="454207"/>
                </a:lnTo>
                <a:lnTo>
                  <a:pt x="434161" y="450556"/>
                </a:lnTo>
                <a:lnTo>
                  <a:pt x="390861" y="445545"/>
                </a:lnTo>
                <a:lnTo>
                  <a:pt x="349046" y="439235"/>
                </a:lnTo>
                <a:lnTo>
                  <a:pt x="308862" y="431683"/>
                </a:lnTo>
                <a:lnTo>
                  <a:pt x="270458" y="422950"/>
                </a:lnTo>
                <a:lnTo>
                  <a:pt x="199573" y="402171"/>
                </a:lnTo>
                <a:lnTo>
                  <a:pt x="137570" y="377370"/>
                </a:lnTo>
                <a:lnTo>
                  <a:pt x="85623" y="349016"/>
                </a:lnTo>
                <a:lnTo>
                  <a:pt x="44911" y="317581"/>
                </a:lnTo>
                <a:lnTo>
                  <a:pt x="16609" y="283535"/>
                </a:lnTo>
                <a:lnTo>
                  <a:pt x="1894" y="247348"/>
                </a:lnTo>
                <a:lnTo>
                  <a:pt x="0" y="228600"/>
                </a:lnTo>
                <a:close/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57998" y="5791200"/>
            <a:ext cx="1142999" cy="457199"/>
          </a:xfrm>
          <a:custGeom>
            <a:avLst/>
            <a:gdLst/>
            <a:ahLst/>
            <a:cxnLst/>
            <a:rect l="l" t="t" r="r" b="b"/>
            <a:pathLst>
              <a:path w="1142999" h="457199">
                <a:moveTo>
                  <a:pt x="0" y="228600"/>
                </a:moveTo>
                <a:lnTo>
                  <a:pt x="16609" y="173664"/>
                </a:lnTo>
                <a:lnTo>
                  <a:pt x="44911" y="139618"/>
                </a:lnTo>
                <a:lnTo>
                  <a:pt x="85623" y="108183"/>
                </a:lnTo>
                <a:lnTo>
                  <a:pt x="137570" y="79829"/>
                </a:lnTo>
                <a:lnTo>
                  <a:pt x="199573" y="55028"/>
                </a:lnTo>
                <a:lnTo>
                  <a:pt x="270457" y="34249"/>
                </a:lnTo>
                <a:lnTo>
                  <a:pt x="308862" y="25515"/>
                </a:lnTo>
                <a:lnTo>
                  <a:pt x="349046" y="17964"/>
                </a:lnTo>
                <a:lnTo>
                  <a:pt x="390861" y="11654"/>
                </a:lnTo>
                <a:lnTo>
                  <a:pt x="434161" y="6643"/>
                </a:lnTo>
                <a:lnTo>
                  <a:pt x="478799" y="2991"/>
                </a:lnTo>
                <a:lnTo>
                  <a:pt x="524628" y="757"/>
                </a:lnTo>
                <a:lnTo>
                  <a:pt x="571499" y="0"/>
                </a:lnTo>
                <a:lnTo>
                  <a:pt x="618371" y="757"/>
                </a:lnTo>
                <a:lnTo>
                  <a:pt x="664200" y="2991"/>
                </a:lnTo>
                <a:lnTo>
                  <a:pt x="708837" y="6643"/>
                </a:lnTo>
                <a:lnTo>
                  <a:pt x="752137" y="11654"/>
                </a:lnTo>
                <a:lnTo>
                  <a:pt x="793953" y="17964"/>
                </a:lnTo>
                <a:lnTo>
                  <a:pt x="834136" y="25515"/>
                </a:lnTo>
                <a:lnTo>
                  <a:pt x="872541" y="34249"/>
                </a:lnTo>
                <a:lnTo>
                  <a:pt x="943425" y="55028"/>
                </a:lnTo>
                <a:lnTo>
                  <a:pt x="1005429" y="79829"/>
                </a:lnTo>
                <a:lnTo>
                  <a:pt x="1057375" y="108183"/>
                </a:lnTo>
                <a:lnTo>
                  <a:pt x="1098088" y="139618"/>
                </a:lnTo>
                <a:lnTo>
                  <a:pt x="1126390" y="173664"/>
                </a:lnTo>
                <a:lnTo>
                  <a:pt x="1141105" y="209851"/>
                </a:lnTo>
                <a:lnTo>
                  <a:pt x="1142999" y="228600"/>
                </a:lnTo>
                <a:lnTo>
                  <a:pt x="1141105" y="247348"/>
                </a:lnTo>
                <a:lnTo>
                  <a:pt x="1126390" y="283535"/>
                </a:lnTo>
                <a:lnTo>
                  <a:pt x="1098088" y="317581"/>
                </a:lnTo>
                <a:lnTo>
                  <a:pt x="1057375" y="349016"/>
                </a:lnTo>
                <a:lnTo>
                  <a:pt x="1005429" y="377370"/>
                </a:lnTo>
                <a:lnTo>
                  <a:pt x="943425" y="402171"/>
                </a:lnTo>
                <a:lnTo>
                  <a:pt x="872541" y="422950"/>
                </a:lnTo>
                <a:lnTo>
                  <a:pt x="834136" y="431683"/>
                </a:lnTo>
                <a:lnTo>
                  <a:pt x="793953" y="439235"/>
                </a:lnTo>
                <a:lnTo>
                  <a:pt x="752137" y="445545"/>
                </a:lnTo>
                <a:lnTo>
                  <a:pt x="708837" y="450556"/>
                </a:lnTo>
                <a:lnTo>
                  <a:pt x="664200" y="454207"/>
                </a:lnTo>
                <a:lnTo>
                  <a:pt x="618371" y="456442"/>
                </a:lnTo>
                <a:lnTo>
                  <a:pt x="571499" y="457199"/>
                </a:lnTo>
                <a:lnTo>
                  <a:pt x="524628" y="456442"/>
                </a:lnTo>
                <a:lnTo>
                  <a:pt x="478799" y="454207"/>
                </a:lnTo>
                <a:lnTo>
                  <a:pt x="434161" y="450556"/>
                </a:lnTo>
                <a:lnTo>
                  <a:pt x="390861" y="445545"/>
                </a:lnTo>
                <a:lnTo>
                  <a:pt x="349046" y="439235"/>
                </a:lnTo>
                <a:lnTo>
                  <a:pt x="308862" y="431683"/>
                </a:lnTo>
                <a:lnTo>
                  <a:pt x="270457" y="422950"/>
                </a:lnTo>
                <a:lnTo>
                  <a:pt x="199573" y="402171"/>
                </a:lnTo>
                <a:lnTo>
                  <a:pt x="137570" y="377370"/>
                </a:lnTo>
                <a:lnTo>
                  <a:pt x="85623" y="349016"/>
                </a:lnTo>
                <a:lnTo>
                  <a:pt x="44911" y="317581"/>
                </a:lnTo>
                <a:lnTo>
                  <a:pt x="16609" y="283535"/>
                </a:lnTo>
                <a:lnTo>
                  <a:pt x="1894" y="247348"/>
                </a:lnTo>
                <a:lnTo>
                  <a:pt x="0" y="228600"/>
                </a:lnTo>
                <a:close/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07340" y="5894070"/>
            <a:ext cx="5471795" cy="746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175125" algn="l"/>
              </a:tabLst>
            </a:pPr>
            <a:r>
              <a:rPr sz="1800" spc="-10" dirty="0" smtClean="0">
                <a:latin typeface="Franklin Gothic Book"/>
                <a:cs typeface="Franklin Gothic Book"/>
              </a:rPr>
              <a:t>P</a:t>
            </a:r>
            <a:r>
              <a:rPr sz="1800" spc="-50" dirty="0" smtClean="0">
                <a:latin typeface="Franklin Gothic Book"/>
                <a:cs typeface="Franklin Gothic Book"/>
              </a:rPr>
              <a:t>a</a:t>
            </a:r>
            <a:r>
              <a:rPr sz="1800" spc="0" dirty="0" smtClean="0">
                <a:latin typeface="Franklin Gothic Book"/>
                <a:cs typeface="Franklin Gothic Book"/>
              </a:rPr>
              <a:t>yb</a:t>
            </a:r>
            <a:r>
              <a:rPr sz="1800" spc="-10" dirty="0" smtClean="0">
                <a:latin typeface="Franklin Gothic Book"/>
                <a:cs typeface="Franklin Gothic Book"/>
              </a:rPr>
              <a:t>ack </a:t>
            </a:r>
            <a:r>
              <a:rPr sz="1800" spc="-110" dirty="0" smtClean="0">
                <a:latin typeface="Franklin Gothic Book"/>
                <a:cs typeface="Franklin Gothic Book"/>
              </a:rPr>
              <a:t>Y</a:t>
            </a:r>
            <a:r>
              <a:rPr sz="1800" spc="-10" dirty="0" smtClean="0">
                <a:latin typeface="Franklin Gothic Book"/>
                <a:cs typeface="Franklin Gothic Book"/>
              </a:rPr>
              <a:t>ea</a:t>
            </a:r>
            <a:r>
              <a:rPr sz="1800" spc="0" dirty="0" smtClean="0">
                <a:latin typeface="Franklin Gothic Book"/>
                <a:cs typeface="Franklin Gothic Book"/>
              </a:rPr>
              <a:t>r</a:t>
            </a:r>
            <a:r>
              <a:rPr sz="1800" spc="-10" dirty="0" smtClean="0">
                <a:latin typeface="Franklin Gothic Book"/>
                <a:cs typeface="Franklin Gothic Book"/>
              </a:rPr>
              <a:t>s	</a:t>
            </a:r>
            <a:r>
              <a:rPr sz="1800" spc="-65" dirty="0" smtClean="0">
                <a:latin typeface="Franklin Gothic Book"/>
                <a:cs typeface="Franklin Gothic Book"/>
              </a:rPr>
              <a:t>21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89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200" dirty="0" smtClean="0">
                <a:latin typeface="Franklin Gothic Book"/>
                <a:cs typeface="Franklin Gothic Book"/>
              </a:rPr>
              <a:t>C</a:t>
            </a:r>
            <a:r>
              <a:rPr sz="1200" spc="-10" dirty="0" smtClean="0">
                <a:latin typeface="Franklin Gothic Book"/>
                <a:cs typeface="Franklin Gothic Book"/>
              </a:rPr>
              <a:t>osts presen</a:t>
            </a:r>
            <a:r>
              <a:rPr sz="1200" spc="-30" dirty="0" smtClean="0">
                <a:latin typeface="Franklin Gothic Book"/>
                <a:cs typeface="Franklin Gothic Book"/>
              </a:rPr>
              <a:t>t</a:t>
            </a:r>
            <a:r>
              <a:rPr sz="1200" spc="-10" dirty="0" smtClean="0">
                <a:latin typeface="Franklin Gothic Book"/>
                <a:cs typeface="Franklin Gothic Book"/>
              </a:rPr>
              <a:t>ed in USD p</a:t>
            </a:r>
            <a:r>
              <a:rPr sz="1200" spc="-5" dirty="0" smtClean="0">
                <a:latin typeface="Franklin Gothic Book"/>
                <a:cs typeface="Franklin Gothic Book"/>
              </a:rPr>
              <a:t>er </a:t>
            </a:r>
            <a:r>
              <a:rPr sz="1200" spc="-10" dirty="0" smtClean="0">
                <a:latin typeface="Franklin Gothic Book"/>
                <a:cs typeface="Franklin Gothic Book"/>
              </a:rPr>
              <a:t>d</a:t>
            </a:r>
            <a:r>
              <a:rPr sz="1200" spc="30" dirty="0" smtClean="0">
                <a:latin typeface="Franklin Gothic Book"/>
                <a:cs typeface="Franklin Gothic Book"/>
              </a:rPr>
              <a:t>r</a:t>
            </a:r>
            <a:r>
              <a:rPr sz="1200" spc="0" dirty="0" smtClean="0">
                <a:latin typeface="Franklin Gothic Book"/>
                <a:cs typeface="Franklin Gothic Book"/>
              </a:rPr>
              <a:t>y </a:t>
            </a:r>
            <a:r>
              <a:rPr sz="1200" spc="-25" dirty="0" smtClean="0">
                <a:latin typeface="Franklin Gothic Book"/>
                <a:cs typeface="Franklin Gothic Book"/>
              </a:rPr>
              <a:t>t</a:t>
            </a:r>
            <a:r>
              <a:rPr sz="1200" spc="-10" dirty="0" smtClean="0">
                <a:latin typeface="Franklin Gothic Book"/>
                <a:cs typeface="Franklin Gothic Book"/>
              </a:rPr>
              <a:t>on p</a:t>
            </a:r>
            <a:r>
              <a:rPr sz="1200" spc="-5" dirty="0" smtClean="0">
                <a:latin typeface="Franklin Gothic Book"/>
                <a:cs typeface="Franklin Gothic Book"/>
              </a:rPr>
              <a:t>er </a:t>
            </a:r>
            <a:r>
              <a:rPr sz="1200" spc="-10" dirty="0" smtClean="0">
                <a:latin typeface="Franklin Gothic Book"/>
                <a:cs typeface="Franklin Gothic Book"/>
              </a:rPr>
              <a:t>d</a:t>
            </a:r>
            <a:r>
              <a:rPr sz="1200" spc="-40" dirty="0" smtClean="0">
                <a:latin typeface="Franklin Gothic Book"/>
                <a:cs typeface="Franklin Gothic Book"/>
              </a:rPr>
              <a:t>a</a:t>
            </a:r>
            <a:r>
              <a:rPr sz="1200" spc="0" dirty="0" smtClean="0">
                <a:latin typeface="Franklin Gothic Book"/>
                <a:cs typeface="Franklin Gothic Book"/>
              </a:rPr>
              <a:t>y </a:t>
            </a:r>
            <a:r>
              <a:rPr sz="1200" spc="-10" dirty="0" smtClean="0">
                <a:latin typeface="Franklin Gothic Book"/>
                <a:cs typeface="Franklin Gothic Book"/>
              </a:rPr>
              <a:t>op</a:t>
            </a:r>
            <a:r>
              <a:rPr sz="1200" spc="-5" dirty="0" smtClean="0">
                <a:latin typeface="Franklin Gothic Book"/>
                <a:cs typeface="Franklin Gothic Book"/>
              </a:rPr>
              <a:t>erating </a:t>
            </a:r>
            <a:r>
              <a:rPr sz="1200" spc="-10" dirty="0" smtClean="0">
                <a:latin typeface="Franklin Gothic Book"/>
                <a:cs typeface="Franklin Gothic Book"/>
              </a:rPr>
              <a:t>capaci</a:t>
            </a:r>
            <a:r>
              <a:rPr sz="1200" spc="-5" dirty="0" smtClean="0">
                <a:latin typeface="Franklin Gothic Book"/>
                <a:cs typeface="Franklin Gothic Book"/>
              </a:rPr>
              <a:t>ty; </a:t>
            </a:r>
            <a:r>
              <a:rPr sz="1200" spc="-10" dirty="0" smtClean="0">
                <a:latin typeface="Franklin Gothic Book"/>
                <a:cs typeface="Franklin Gothic Book"/>
              </a:rPr>
              <a:t>sou</a:t>
            </a:r>
            <a:r>
              <a:rPr sz="1200" spc="-25" dirty="0" smtClean="0">
                <a:latin typeface="Franklin Gothic Book"/>
                <a:cs typeface="Franklin Gothic Book"/>
              </a:rPr>
              <a:t>r</a:t>
            </a:r>
            <a:r>
              <a:rPr sz="1200" spc="-10" dirty="0" smtClean="0">
                <a:latin typeface="Franklin Gothic Book"/>
                <a:cs typeface="Franklin Gothic Book"/>
              </a:rPr>
              <a:t>ce: US E</a:t>
            </a:r>
            <a:r>
              <a:rPr sz="1200" spc="-50" dirty="0" smtClean="0">
                <a:latin typeface="Franklin Gothic Book"/>
                <a:cs typeface="Franklin Gothic Book"/>
              </a:rPr>
              <a:t>P</a:t>
            </a:r>
            <a:r>
              <a:rPr sz="1200" spc="0" dirty="0" smtClean="0">
                <a:latin typeface="Franklin Gothic Book"/>
                <a:cs typeface="Franklin Gothic Book"/>
              </a:rPr>
              <a:t>A, 2</a:t>
            </a:r>
            <a:r>
              <a:rPr sz="1200" spc="-50" dirty="0" smtClean="0">
                <a:latin typeface="Franklin Gothic Book"/>
                <a:cs typeface="Franklin Gothic Book"/>
              </a:rPr>
              <a:t>0</a:t>
            </a:r>
            <a:r>
              <a:rPr sz="1200" spc="0" dirty="0" smtClean="0">
                <a:latin typeface="Franklin Gothic Book"/>
                <a:cs typeface="Franklin Gothic Book"/>
              </a:rPr>
              <a:t>12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352311" y="5894070"/>
            <a:ext cx="16002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Franklin Gothic Book"/>
                <a:cs typeface="Franklin Gothic Book"/>
              </a:rPr>
              <a:t>7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394461"/>
            <a:ext cx="5798820" cy="4559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urrently no speci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 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EP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regulations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75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ase by case basis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ay be classi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ed as incinerators</a:t>
            </a:r>
            <a:endParaRPr sz="2400" dirty="0">
              <a:latin typeface="Franklin Gothic Book"/>
              <a:cs typeface="Franklin Gothic Book"/>
            </a:endParaRPr>
          </a:p>
          <a:p>
            <a:pPr lvl="1">
              <a:lnSpc>
                <a:spcPts val="900"/>
              </a:lnSpc>
              <a:spcBef>
                <a:spcPts val="27"/>
              </a:spcBef>
              <a:buClr>
                <a:srgbClr val="7C93A0"/>
              </a:buClr>
              <a:buFont typeface="Arial"/>
              <a:buChar char="•"/>
            </a:pPr>
            <a:endParaRPr sz="90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teria ai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 p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ollutants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3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ulfur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oxides (SO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x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)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arbon monoxide (C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O)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trog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en oxides (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NOx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)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arti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culate M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atter (PM)</a:t>
            </a:r>
            <a:endParaRPr sz="2400" dirty="0">
              <a:latin typeface="Franklin Gothic Book"/>
              <a:cs typeface="Franklin Gothic Book"/>
            </a:endParaRPr>
          </a:p>
          <a:p>
            <a:pPr lvl="1">
              <a:lnSpc>
                <a:spcPts val="900"/>
              </a:lnSpc>
              <a:spcBef>
                <a:spcPts val="28"/>
              </a:spcBef>
              <a:buClr>
                <a:srgbClr val="7C93A0"/>
              </a:buClr>
              <a:buFont typeface="Arial"/>
              <a:buChar char="•"/>
            </a:pPr>
            <a:endParaRPr sz="90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Ha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z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ardous ai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 p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ollutants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3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Hydrogen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chl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de (</a:t>
            </a:r>
            <a:r>
              <a:rPr sz="2400" spc="-2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Cl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)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ts val="286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oxins and furans (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chl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nated organics)</a:t>
            </a: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ts val="4285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Air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Emissions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Regula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ory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Requiremen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26</a:t>
            </a:fld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7930" rIns="0" bIns="0" rtlCol="0">
            <a:noAutofit/>
          </a:bodyPr>
          <a:lstStyle/>
          <a:p>
            <a:pPr marL="12700" algn="ctr">
              <a:lnSpc>
                <a:spcPts val="4285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Air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Emissions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Da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27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226" y="1417320"/>
            <a:ext cx="767080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2600" spc="-15" dirty="0" smtClean="0">
                <a:latin typeface="Franklin Gothic Book"/>
                <a:cs typeface="Franklin Gothic Book"/>
              </a:rPr>
              <a:t>Emission </a:t>
            </a:r>
            <a:r>
              <a:rPr sz="2600" spc="-20" dirty="0" smtClean="0">
                <a:latin typeface="Franklin Gothic Book"/>
                <a:cs typeface="Franklin Gothic Book"/>
              </a:rPr>
              <a:t>L</a:t>
            </a:r>
            <a:r>
              <a:rPr sz="2600" spc="0" dirty="0" smtClean="0">
                <a:latin typeface="Franklin Gothic Book"/>
                <a:cs typeface="Franklin Gothic Book"/>
              </a:rPr>
              <a:t>imi</a:t>
            </a:r>
            <a:r>
              <a:rPr sz="2600" spc="-10" dirty="0" smtClean="0">
                <a:latin typeface="Franklin Gothic Book"/>
                <a:cs typeface="Franklin Gothic Book"/>
              </a:rPr>
              <a:t>ts i</a:t>
            </a:r>
            <a:r>
              <a:rPr sz="2600" spc="-15" dirty="0" smtClean="0">
                <a:latin typeface="Franklin Gothic Book"/>
                <a:cs typeface="Franklin Gothic Book"/>
              </a:rPr>
              <a:t>n 40 CFR Pa</a:t>
            </a:r>
            <a:r>
              <a:rPr sz="2600" spc="75" dirty="0" smtClean="0">
                <a:latin typeface="Franklin Gothic Book"/>
                <a:cs typeface="Franklin Gothic Book"/>
              </a:rPr>
              <a:t>r</a:t>
            </a:r>
            <a:r>
              <a:rPr sz="2600" spc="-10" dirty="0" smtClean="0">
                <a:latin typeface="Franklin Gothic Book"/>
                <a:cs typeface="Franklin Gothic Book"/>
              </a:rPr>
              <a:t>t 60 – </a:t>
            </a:r>
            <a:r>
              <a:rPr sz="2600" spc="-15" dirty="0" smtClean="0">
                <a:latin typeface="Franklin Gothic Book"/>
                <a:cs typeface="Franklin Gothic Book"/>
              </a:rPr>
              <a:t>Final </a:t>
            </a:r>
            <a:r>
              <a:rPr sz="2600" spc="-70" dirty="0" smtClean="0">
                <a:latin typeface="Franklin Gothic Book"/>
                <a:cs typeface="Franklin Gothic Book"/>
              </a:rPr>
              <a:t>R</a:t>
            </a:r>
            <a:r>
              <a:rPr sz="2600" spc="-15" dirty="0" smtClean="0">
                <a:latin typeface="Franklin Gothic Book"/>
                <a:cs typeface="Franklin Gothic Book"/>
              </a:rPr>
              <a:t>ule </a:t>
            </a:r>
            <a:r>
              <a:rPr sz="2600" spc="-70" dirty="0" smtClean="0">
                <a:latin typeface="Franklin Gothic Book"/>
                <a:cs typeface="Franklin Gothic Book"/>
              </a:rPr>
              <a:t>f</a:t>
            </a:r>
            <a:r>
              <a:rPr sz="2600" spc="-15" dirty="0" smtClean="0">
                <a:latin typeface="Franklin Gothic Book"/>
                <a:cs typeface="Franklin Gothic Book"/>
              </a:rPr>
              <a:t>or SS</a:t>
            </a:r>
            <a:r>
              <a:rPr sz="2600" spc="-10" dirty="0" smtClean="0">
                <a:latin typeface="Franklin Gothic Book"/>
                <a:cs typeface="Franklin Gothic Book"/>
              </a:rPr>
              <a:t>Is</a:t>
            </a:r>
            <a:endParaRPr sz="2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5852161"/>
            <a:ext cx="2463165" cy="372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Font typeface="Franklin Gothic Book"/>
              <a:buAutoNum type="arabicPeriod"/>
              <a:tabLst>
                <a:tab pos="241300" algn="l"/>
              </a:tabLst>
            </a:pPr>
            <a:r>
              <a:rPr sz="1200" spc="0" dirty="0" smtClean="0">
                <a:latin typeface="Franklin Gothic Book"/>
                <a:cs typeface="Franklin Gothic Book"/>
              </a:rPr>
              <a:t>S</a:t>
            </a:r>
            <a:r>
              <a:rPr sz="1200" spc="-10" dirty="0" smtClean="0">
                <a:latin typeface="Franklin Gothic Book"/>
                <a:cs typeface="Franklin Gothic Book"/>
              </a:rPr>
              <a:t>ou</a:t>
            </a:r>
            <a:r>
              <a:rPr sz="1200" spc="-25" dirty="0" smtClean="0">
                <a:latin typeface="Franklin Gothic Book"/>
                <a:cs typeface="Franklin Gothic Book"/>
              </a:rPr>
              <a:t>r</a:t>
            </a:r>
            <a:r>
              <a:rPr sz="1200" spc="-10" dirty="0" smtClean="0">
                <a:latin typeface="Franklin Gothic Book"/>
                <a:cs typeface="Franklin Gothic Book"/>
              </a:rPr>
              <a:t>ce: US E</a:t>
            </a:r>
            <a:r>
              <a:rPr sz="1200" spc="-50" dirty="0" smtClean="0">
                <a:latin typeface="Franklin Gothic Book"/>
                <a:cs typeface="Franklin Gothic Book"/>
              </a:rPr>
              <a:t>P</a:t>
            </a:r>
            <a:r>
              <a:rPr sz="1200" spc="0" dirty="0" smtClean="0">
                <a:latin typeface="Franklin Gothic Book"/>
                <a:cs typeface="Franklin Gothic Book"/>
              </a:rPr>
              <a:t>A, 2</a:t>
            </a:r>
            <a:r>
              <a:rPr sz="1200" spc="-50" dirty="0" smtClean="0">
                <a:latin typeface="Franklin Gothic Book"/>
                <a:cs typeface="Franklin Gothic Book"/>
              </a:rPr>
              <a:t>0</a:t>
            </a:r>
            <a:r>
              <a:rPr sz="1200" spc="0" dirty="0" smtClean="0">
                <a:latin typeface="Franklin Gothic Book"/>
                <a:cs typeface="Franklin Gothic Book"/>
              </a:rPr>
              <a:t>12</a:t>
            </a:r>
            <a:endParaRPr sz="1200">
              <a:latin typeface="Franklin Gothic Book"/>
              <a:cs typeface="Franklin Gothic Book"/>
            </a:endParaRPr>
          </a:p>
          <a:p>
            <a:pPr marL="241300" indent="-228600">
              <a:lnSpc>
                <a:spcPts val="1400"/>
              </a:lnSpc>
              <a:buFont typeface="Franklin Gothic Book"/>
              <a:buAutoNum type="arabicPeriod"/>
              <a:tabLst>
                <a:tab pos="241300" algn="l"/>
              </a:tabLst>
            </a:pPr>
            <a:r>
              <a:rPr sz="1200" spc="0" dirty="0" smtClean="0">
                <a:latin typeface="Franklin Gothic Book"/>
                <a:cs typeface="Franklin Gothic Book"/>
              </a:rPr>
              <a:t>S</a:t>
            </a:r>
            <a:r>
              <a:rPr sz="1200" spc="-10" dirty="0" smtClean="0">
                <a:latin typeface="Franklin Gothic Book"/>
                <a:cs typeface="Franklin Gothic Book"/>
              </a:rPr>
              <a:t>ou</a:t>
            </a:r>
            <a:r>
              <a:rPr sz="1200" spc="-25" dirty="0" smtClean="0">
                <a:latin typeface="Franklin Gothic Book"/>
                <a:cs typeface="Franklin Gothic Book"/>
              </a:rPr>
              <a:t>r</a:t>
            </a:r>
            <a:r>
              <a:rPr sz="1200" spc="-10" dirty="0" smtClean="0">
                <a:latin typeface="Franklin Gothic Book"/>
                <a:cs typeface="Franklin Gothic Book"/>
              </a:rPr>
              <a:t>ce: data p</a:t>
            </a:r>
            <a:r>
              <a:rPr sz="1200" spc="-30" dirty="0" smtClean="0">
                <a:latin typeface="Franklin Gothic Book"/>
                <a:cs typeface="Franklin Gothic Book"/>
              </a:rPr>
              <a:t>r</a:t>
            </a:r>
            <a:r>
              <a:rPr sz="1200" spc="-35" dirty="0" smtClean="0">
                <a:latin typeface="Franklin Gothic Book"/>
                <a:cs typeface="Franklin Gothic Book"/>
              </a:rPr>
              <a:t>o</a:t>
            </a:r>
            <a:r>
              <a:rPr sz="1200" spc="0" dirty="0" smtClean="0">
                <a:latin typeface="Franklin Gothic Book"/>
                <a:cs typeface="Franklin Gothic Book"/>
              </a:rPr>
              <a:t>vi</a:t>
            </a:r>
            <a:r>
              <a:rPr sz="1200" spc="-10" dirty="0" smtClean="0">
                <a:latin typeface="Franklin Gothic Book"/>
                <a:cs typeface="Franklin Gothic Book"/>
              </a:rPr>
              <a:t>ded </a:t>
            </a:r>
            <a:r>
              <a:rPr sz="1200" spc="-20" dirty="0" smtClean="0">
                <a:latin typeface="Franklin Gothic Book"/>
                <a:cs typeface="Franklin Gothic Book"/>
              </a:rPr>
              <a:t>b</a:t>
            </a:r>
            <a:r>
              <a:rPr sz="1200" spc="0" dirty="0" smtClean="0">
                <a:latin typeface="Franklin Gothic Book"/>
                <a:cs typeface="Franklin Gothic Book"/>
              </a:rPr>
              <a:t>y Max</a:t>
            </a:r>
            <a:r>
              <a:rPr sz="1200" spc="-30" dirty="0" smtClean="0">
                <a:latin typeface="Franklin Gothic Book"/>
                <a:cs typeface="Franklin Gothic Book"/>
              </a:rPr>
              <a:t>W</a:t>
            </a:r>
            <a:r>
              <a:rPr sz="1200" spc="-15" dirty="0" smtClean="0">
                <a:latin typeface="Franklin Gothic Book"/>
                <a:cs typeface="Franklin Gothic Book"/>
              </a:rPr>
              <a:t>e</a:t>
            </a:r>
            <a:r>
              <a:rPr sz="1200" spc="-5" dirty="0" smtClean="0">
                <a:latin typeface="Franklin Gothic Book"/>
                <a:cs typeface="Franklin Gothic Book"/>
              </a:rPr>
              <a:t>st</a:t>
            </a:r>
            <a:endParaRPr sz="1200">
              <a:latin typeface="Franklin Gothic Book"/>
              <a:cs typeface="Franklin Gothic Boo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1868171"/>
          <a:ext cx="8686793" cy="39319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1142999"/>
                <a:gridCol w="1142999"/>
                <a:gridCol w="1219199"/>
                <a:gridCol w="1371599"/>
                <a:gridCol w="1295398"/>
              </a:tblGrid>
              <a:tr h="640079">
                <a:tc>
                  <a:txBody>
                    <a:bodyPr/>
                    <a:lstStyle/>
                    <a:p>
                      <a:pPr marL="824230">
                        <a:lnSpc>
                          <a:spcPct val="100000"/>
                        </a:lnSpc>
                      </a:pPr>
                      <a:r>
                        <a:rPr sz="1800" spc="-3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ollutant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33E98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</a:pPr>
                      <a:r>
                        <a:rPr sz="1800" spc="-1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nits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33E98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92405" indent="-2540">
                        <a:lnSpc>
                          <a:spcPts val="2100"/>
                        </a:lnSpc>
                      </a:pPr>
                      <a:r>
                        <a:rPr sz="18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Existing FB SSIs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33E98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236220" indent="-153035">
                        <a:lnSpc>
                          <a:spcPts val="2100"/>
                        </a:lnSpc>
                      </a:pPr>
                      <a:r>
                        <a:rPr sz="18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spc="-35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w FB SSIs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33E98"/>
                    </a:solidFill>
                  </a:tcPr>
                </a:tc>
                <a:tc>
                  <a:txBody>
                    <a:bodyPr/>
                    <a:lstStyle/>
                    <a:p>
                      <a:pPr marL="250190" marR="236854" indent="-8890">
                        <a:lnSpc>
                          <a:spcPts val="2100"/>
                        </a:lnSpc>
                      </a:pPr>
                      <a:r>
                        <a:rPr sz="18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Max</a:t>
                      </a:r>
                      <a:r>
                        <a:rPr sz="1800" spc="-45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800" spc="-5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st Gen #1 </a:t>
                      </a:r>
                      <a:r>
                        <a:rPr sz="1800" spc="0" baseline="25462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endParaRPr sz="1800" baseline="25462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33E98"/>
                    </a:solidFill>
                  </a:tcPr>
                </a:tc>
                <a:tc>
                  <a:txBody>
                    <a:bodyPr/>
                    <a:lstStyle/>
                    <a:p>
                      <a:pPr marL="212090" marR="198755" indent="-8890">
                        <a:lnSpc>
                          <a:spcPts val="2100"/>
                        </a:lnSpc>
                      </a:pPr>
                      <a:r>
                        <a:rPr sz="18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Max</a:t>
                      </a:r>
                      <a:r>
                        <a:rPr sz="1800" spc="-45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800" spc="-5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st Gen #2 </a:t>
                      </a:r>
                      <a:r>
                        <a:rPr sz="1800" spc="0" baseline="25462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2</a:t>
                      </a:r>
                      <a:endParaRPr sz="1800" baseline="25462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33E9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Cadmium </a:t>
                      </a:r>
                      <a:r>
                        <a:rPr sz="1800" spc="-5" dirty="0" smtClean="0"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sz="1800" spc="-5" dirty="0" smtClean="0"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mg/</a:t>
                      </a:r>
                      <a:r>
                        <a:rPr sz="1800" spc="-5" dirty="0" smtClean="0">
                          <a:latin typeface="Franklin Gothic Book"/>
                          <a:cs typeface="Franklin Gothic Book"/>
                        </a:rPr>
                        <a:t>dscm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0.0</a:t>
                      </a:r>
                      <a:r>
                        <a:rPr sz="1800" spc="-7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r>
                        <a:rPr sz="1800" spc="-65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6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0.0</a:t>
                      </a:r>
                      <a:r>
                        <a:rPr sz="1800" spc="-7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r>
                        <a:rPr sz="1800" spc="-35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0.000</a:t>
                      </a:r>
                      <a:r>
                        <a:rPr sz="1800" spc="-105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723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-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Carbon Mon</a:t>
                      </a:r>
                      <a:r>
                        <a:rPr sz="1800" spc="-30" dirty="0" smtClean="0"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xide (CO)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pp</a:t>
                      </a:r>
                      <a:r>
                        <a:rPr sz="1800" spc="-40" dirty="0" smtClean="0"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vd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800" spc="10" dirty="0" smtClean="0">
                          <a:latin typeface="Franklin Gothic Book"/>
                          <a:cs typeface="Franklin Gothic Book"/>
                        </a:rPr>
                        <a:t>64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800" spc="-80" dirty="0" smtClean="0">
                          <a:latin typeface="Franklin Gothic Book"/>
                          <a:cs typeface="Franklin Gothic Book"/>
                        </a:rPr>
                        <a:t>27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spc="-200" dirty="0" smtClean="0">
                          <a:latin typeface="Franklin Gothic Book"/>
                          <a:cs typeface="Franklin Gothic Book"/>
                        </a:rPr>
                        <a:t>7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sz="1800" spc="-75" dirty="0" smtClean="0">
                          <a:latin typeface="Franklin Gothic Book"/>
                          <a:cs typeface="Franklin Gothic Book"/>
                        </a:rPr>
                        <a:t>8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7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</a:pPr>
                      <a:r>
                        <a:rPr sz="1800" spc="-65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800" spc="-5" dirty="0" smtClean="0">
                          <a:latin typeface="Franklin Gothic Book"/>
                          <a:cs typeface="Franklin Gothic Book"/>
                        </a:rPr>
                        <a:t>6</a:t>
                      </a:r>
                      <a:r>
                        <a:rPr sz="1800" spc="-70" dirty="0" smtClean="0"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Hyd</a:t>
                      </a:r>
                      <a:r>
                        <a:rPr sz="1800" spc="-35" dirty="0" smtClean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ogen Chloride (</a:t>
                      </a:r>
                      <a:r>
                        <a:rPr sz="1800" spc="-5" dirty="0" smtClean="0"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sz="1800" spc="-5" dirty="0" smtClean="0"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pp</a:t>
                      </a:r>
                      <a:r>
                        <a:rPr sz="1800" spc="-40" dirty="0" smtClean="0"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vd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</a:t>
                      </a:r>
                      <a:r>
                        <a:rPr sz="1800" spc="-105" dirty="0" smtClean="0">
                          <a:latin typeface="Franklin Gothic Book"/>
                          <a:cs typeface="Franklin Gothic Book"/>
                        </a:rPr>
                        <a:t>5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</a:t>
                      </a:r>
                      <a:r>
                        <a:rPr sz="1800" spc="-8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spc="-15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.8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0.3</a:t>
                      </a:r>
                      <a:r>
                        <a:rPr sz="1800" spc="-65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Me</a:t>
                      </a:r>
                      <a:r>
                        <a:rPr sz="1800" spc="-30" dirty="0" smtClean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cu</a:t>
                      </a:r>
                      <a:r>
                        <a:rPr sz="1800" spc="50" dirty="0" smtClean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y (Hg)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mg/</a:t>
                      </a:r>
                      <a:r>
                        <a:rPr sz="1800" spc="-5" dirty="0" smtClean="0">
                          <a:latin typeface="Franklin Gothic Book"/>
                          <a:cs typeface="Franklin Gothic Book"/>
                        </a:rPr>
                        <a:t>dscm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0.0</a:t>
                      </a:r>
                      <a:r>
                        <a:rPr sz="1800" spc="-9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7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0.0</a:t>
                      </a:r>
                      <a:r>
                        <a:rPr sz="1800" spc="-7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r>
                        <a:rPr sz="1800" spc="-6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0.0</a:t>
                      </a:r>
                      <a:r>
                        <a:rPr sz="1800" spc="-105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798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-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Oxides of Nit</a:t>
                      </a:r>
                      <a:r>
                        <a:rPr sz="1800" spc="-35" dirty="0" smtClean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ogen (NO</a:t>
                      </a:r>
                      <a:r>
                        <a:rPr sz="1800" spc="0" baseline="-20833" dirty="0" smtClean="0">
                          <a:latin typeface="Franklin Gothic Book"/>
                          <a:cs typeface="Franklin Gothic Book"/>
                        </a:rPr>
                        <a:t>x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pp</a:t>
                      </a:r>
                      <a:r>
                        <a:rPr sz="1800" spc="-40" dirty="0" smtClean="0"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vd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800" spc="-25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800" spc="-5" dirty="0" smtClean="0">
                          <a:latin typeface="Franklin Gothic Book"/>
                          <a:cs typeface="Franklin Gothic Book"/>
                        </a:rPr>
                        <a:t>5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30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432</a:t>
                      </a:r>
                      <a:r>
                        <a:rPr sz="1800" spc="-75" dirty="0" smtClean="0"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sz="1800" spc="-125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7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</a:pPr>
                      <a:r>
                        <a:rPr sz="1800" spc="-3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5.4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Lead (P</a:t>
                      </a:r>
                      <a:r>
                        <a:rPr sz="1800" spc="-5" dirty="0" smtClean="0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mg/</a:t>
                      </a:r>
                      <a:r>
                        <a:rPr sz="1800" spc="-5" dirty="0" smtClean="0">
                          <a:latin typeface="Franklin Gothic Book"/>
                          <a:cs typeface="Franklin Gothic Book"/>
                        </a:rPr>
                        <a:t>dscm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0.0</a:t>
                      </a:r>
                      <a:r>
                        <a:rPr sz="1800" spc="-105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r>
                        <a:rPr sz="1800" spc="-195" dirty="0" smtClean="0">
                          <a:latin typeface="Franklin Gothic Book"/>
                          <a:cs typeface="Franklin Gothic Book"/>
                        </a:rPr>
                        <a:t>7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0.00062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0.000</a:t>
                      </a:r>
                      <a:r>
                        <a:rPr sz="1800" spc="-75" dirty="0" smtClean="0">
                          <a:latin typeface="Franklin Gothic Book"/>
                          <a:cs typeface="Franklin Gothic Book"/>
                        </a:rPr>
                        <a:t>8</a:t>
                      </a:r>
                      <a:r>
                        <a:rPr sz="1800" spc="-25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9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-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Di</a:t>
                      </a:r>
                      <a:r>
                        <a:rPr sz="1800" spc="-30" dirty="0" smtClean="0"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xins/</a:t>
                      </a:r>
                      <a:r>
                        <a:rPr sz="1800" spc="-65" dirty="0" smtClean="0"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urans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ng/</a:t>
                      </a:r>
                      <a:r>
                        <a:rPr sz="1800" spc="-5" dirty="0" smtClean="0">
                          <a:latin typeface="Franklin Gothic Book"/>
                          <a:cs typeface="Franklin Gothic Book"/>
                        </a:rPr>
                        <a:t>dscm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r>
                        <a:rPr sz="1800" spc="-75" dirty="0" smtClean="0"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sz="1800" spc="-6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0.00</a:t>
                      </a:r>
                      <a:r>
                        <a:rPr sz="1800" spc="1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0.0285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-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 smtClean="0"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55" dirty="0" smtClean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ticula</a:t>
                      </a:r>
                      <a:r>
                        <a:rPr sz="1800" spc="-35" dirty="0" smtClean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e Mat</a:t>
                      </a:r>
                      <a:r>
                        <a:rPr sz="1800" spc="-35" dirty="0" smtClean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er (PM)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mg/</a:t>
                      </a:r>
                      <a:r>
                        <a:rPr sz="1800" spc="-5" dirty="0" smtClean="0">
                          <a:latin typeface="Franklin Gothic Book"/>
                          <a:cs typeface="Franklin Gothic Book"/>
                        </a:rPr>
                        <a:t>dscm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15" dirty="0" smtClean="0">
                          <a:latin typeface="Franklin Gothic Book"/>
                          <a:cs typeface="Franklin Gothic Book"/>
                        </a:rPr>
                        <a:t>18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9.6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9.6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8.23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Sulfur Di</a:t>
                      </a:r>
                      <a:r>
                        <a:rPr sz="1800" spc="-30" dirty="0" smtClean="0"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xide (SO</a:t>
                      </a:r>
                      <a:r>
                        <a:rPr sz="1800" spc="0" baseline="-20833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pp</a:t>
                      </a:r>
                      <a:r>
                        <a:rPr sz="1800" spc="-40" dirty="0" smtClean="0"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vd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-25" dirty="0" smtClean="0">
                          <a:latin typeface="Franklin Gothic Book"/>
                          <a:cs typeface="Franklin Gothic Book"/>
                        </a:rPr>
                        <a:t>15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5.3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r>
                        <a:rPr sz="1800" spc="-75" dirty="0" smtClean="0"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sz="1800" spc="-125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800" spc="0" dirty="0" smtClean="0">
                          <a:latin typeface="Franklin Gothic Book"/>
                          <a:cs typeface="Franklin Gothic Book"/>
                        </a:rPr>
                        <a:t>7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Franklin Gothic Book"/>
                          <a:cs typeface="Franklin Gothic Book"/>
                        </a:rPr>
                        <a:t>0.0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3600" spc="-35" dirty="0" smtClean="0">
                <a:solidFill>
                  <a:srgbClr val="262626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asi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ica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ion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Rela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ive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30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oday’s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ssues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 algn="ctr">
              <a:lnSpc>
                <a:spcPct val="100000"/>
              </a:lnSpc>
            </a:pPr>
            <a:r>
              <a:rPr sz="2800" spc="-15" dirty="0" smtClean="0">
                <a:latin typeface="Franklin Gothic Book"/>
                <a:cs typeface="Franklin Gothic Book"/>
              </a:rPr>
              <a:t>Energy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marL="269240" marR="113030" indent="-165100">
              <a:lnSpc>
                <a:spcPts val="2039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? P</a:t>
            </a:r>
            <a:r>
              <a:rPr sz="2000" spc="-10" dirty="0" smtClean="0">
                <a:latin typeface="Franklin Gothic Book"/>
                <a:cs typeface="Franklin Gothic Book"/>
              </a:rPr>
              <a:t>otential for energy generati</a:t>
            </a:r>
            <a:r>
              <a:rPr sz="2000" spc="-15" dirty="0" smtClean="0">
                <a:latin typeface="Franklin Gothic Book"/>
                <a:cs typeface="Franklin Gothic Book"/>
              </a:rPr>
              <a:t>on</a:t>
            </a:r>
            <a:r>
              <a:rPr sz="2000" spc="-5" dirty="0" smtClean="0">
                <a:latin typeface="Franklin Gothic Book"/>
                <a:cs typeface="Franklin Gothic Book"/>
              </a:rPr>
              <a:t> (</a:t>
            </a:r>
            <a:r>
              <a:rPr sz="2000" spc="-15" dirty="0" smtClean="0">
                <a:latin typeface="Franklin Gothic Book"/>
                <a:cs typeface="Franklin Gothic Book"/>
              </a:rPr>
              <a:t>depends on </a:t>
            </a:r>
            <a:r>
              <a:rPr sz="2000" spc="-10" dirty="0" smtClean="0">
                <a:latin typeface="Franklin Gothic Book"/>
                <a:cs typeface="Franklin Gothic Book"/>
              </a:rPr>
              <a:t>syngas </a:t>
            </a:r>
            <a:r>
              <a:rPr sz="2000" spc="-15" dirty="0" smtClean="0">
                <a:latin typeface="Franklin Gothic Book"/>
                <a:cs typeface="Franklin Gothic Book"/>
              </a:rPr>
              <a:t>quali</a:t>
            </a:r>
            <a:r>
              <a:rPr sz="2000" spc="-10" dirty="0" smtClean="0">
                <a:latin typeface="Franklin Gothic Book"/>
                <a:cs typeface="Franklin Gothic Book"/>
              </a:rPr>
              <a:t>ty)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 marL="332740" marR="1263015" indent="-228600">
              <a:lnSpc>
                <a:spcPts val="2039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-  </a:t>
            </a:r>
            <a:r>
              <a:rPr sz="2000" spc="-10" dirty="0" smtClean="0">
                <a:latin typeface="Franklin Gothic Book"/>
                <a:cs typeface="Franklin Gothic Book"/>
              </a:rPr>
              <a:t>Drying required as </a:t>
            </a:r>
            <a:r>
              <a:rPr sz="2000" spc="-15" dirty="0" smtClean="0">
                <a:latin typeface="Franklin Gothic Book"/>
                <a:cs typeface="Franklin Gothic Book"/>
              </a:rPr>
              <a:t>a</a:t>
            </a:r>
            <a:r>
              <a:rPr sz="2000" spc="-5" dirty="0" smtClean="0">
                <a:latin typeface="Franklin Gothic Book"/>
                <a:cs typeface="Franklin Gothic Book"/>
              </a:rPr>
              <a:t> p</a:t>
            </a:r>
            <a:r>
              <a:rPr sz="2000" spc="-10" dirty="0" smtClean="0">
                <a:latin typeface="Franklin Gothic Book"/>
                <a:cs typeface="Franklin Gothic Book"/>
              </a:rPr>
              <a:t>retreatment step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marL="269240" marR="248920" indent="-114300">
              <a:lnSpc>
                <a:spcPts val="2039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- </a:t>
            </a:r>
            <a:r>
              <a:rPr sz="2000" spc="-10" dirty="0" smtClean="0">
                <a:latin typeface="Franklin Gothic Book"/>
                <a:cs typeface="Franklin Gothic Book"/>
              </a:rPr>
              <a:t>Heat recovery </a:t>
            </a:r>
            <a:r>
              <a:rPr sz="2000" spc="-15" dirty="0" smtClean="0">
                <a:latin typeface="Franklin Gothic Book"/>
                <a:cs typeface="Franklin Gothic Book"/>
              </a:rPr>
              <a:t>mostly used </a:t>
            </a:r>
            <a:r>
              <a:rPr sz="2000" spc="-10" dirty="0" smtClean="0">
                <a:latin typeface="Franklin Gothic Book"/>
                <a:cs typeface="Franklin Gothic Book"/>
              </a:rPr>
              <a:t>for drying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1"/>
              </a:spcBef>
            </a:pPr>
            <a:endParaRPr sz="1100"/>
          </a:p>
          <a:p>
            <a:pPr marL="30480" algn="ctr">
              <a:lnSpc>
                <a:spcPct val="100000"/>
              </a:lnSpc>
            </a:pPr>
            <a:r>
              <a:rPr sz="2800" spc="-20" dirty="0" smtClean="0">
                <a:latin typeface="Franklin Gothic Book"/>
                <a:cs typeface="Franklin Gothic Book"/>
              </a:rPr>
              <a:t>Emi</a:t>
            </a:r>
            <a:r>
              <a:rPr sz="2800" spc="-15" dirty="0" smtClean="0">
                <a:latin typeface="Franklin Gothic Book"/>
                <a:cs typeface="Franklin Gothic Book"/>
              </a:rPr>
              <a:t>ssions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500"/>
              </a:lnSpc>
              <a:spcBef>
                <a:spcPts val="20"/>
              </a:spcBef>
            </a:pPr>
            <a:endParaRPr sz="500"/>
          </a:p>
          <a:p>
            <a:pPr algn="ctr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+  </a:t>
            </a:r>
            <a:r>
              <a:rPr sz="2000" spc="-15" dirty="0" smtClean="0">
                <a:latin typeface="Franklin Gothic Book"/>
                <a:cs typeface="Franklin Gothic Book"/>
              </a:rPr>
              <a:t>Reduced </a:t>
            </a:r>
            <a:r>
              <a:rPr sz="2000" spc="-10" dirty="0" smtClean="0">
                <a:latin typeface="Franklin Gothic Book"/>
                <a:cs typeface="Franklin Gothic Book"/>
              </a:rPr>
              <a:t>relativ</a:t>
            </a:r>
            <a:r>
              <a:rPr sz="2000" spc="-15" dirty="0" smtClean="0">
                <a:latin typeface="Franklin Gothic Book"/>
                <a:cs typeface="Franklin Gothic Book"/>
              </a:rPr>
              <a:t>e </a:t>
            </a:r>
            <a:r>
              <a:rPr sz="2000" spc="-10" dirty="0" smtClean="0">
                <a:latin typeface="Franklin Gothic Book"/>
                <a:cs typeface="Franklin Gothic Book"/>
              </a:rPr>
              <a:t>to incinerati</a:t>
            </a:r>
            <a:r>
              <a:rPr sz="2000" spc="-15" dirty="0" smtClean="0">
                <a:latin typeface="Franklin Gothic Book"/>
                <a:cs typeface="Franklin Gothic Book"/>
              </a:rPr>
              <a:t>on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+  </a:t>
            </a:r>
            <a:r>
              <a:rPr sz="2000" spc="-10" dirty="0" smtClean="0">
                <a:latin typeface="Franklin Gothic Book"/>
                <a:cs typeface="Franklin Gothic Book"/>
              </a:rPr>
              <a:t>Lower </a:t>
            </a:r>
            <a:r>
              <a:rPr sz="2000" spc="-15" dirty="0" smtClean="0">
                <a:latin typeface="Franklin Gothic Book"/>
                <a:cs typeface="Franklin Gothic Book"/>
              </a:rPr>
              <a:t>ai</a:t>
            </a:r>
            <a:r>
              <a:rPr sz="2000" spc="-10" dirty="0" smtClean="0">
                <a:latin typeface="Franklin Gothic Book"/>
                <a:cs typeface="Franklin Gothic Book"/>
              </a:rPr>
              <a:t>r requirements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+  </a:t>
            </a:r>
            <a:r>
              <a:rPr sz="2000" spc="-15" dirty="0" smtClean="0">
                <a:latin typeface="Franklin Gothic Book"/>
                <a:cs typeface="Franklin Gothic Book"/>
              </a:rPr>
              <a:t>Reducing environment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28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2632" y="1575262"/>
            <a:ext cx="4085704" cy="2410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2632" y="4318462"/>
            <a:ext cx="4085704" cy="1650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5660" y="1346662"/>
            <a:ext cx="4085704" cy="142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5660" y="3025833"/>
            <a:ext cx="4085704" cy="1492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5660" y="4775661"/>
            <a:ext cx="4085704" cy="1724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52998" y="1363979"/>
            <a:ext cx="3832860" cy="5131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92075" algn="ctr">
              <a:lnSpc>
                <a:spcPct val="100000"/>
              </a:lnSpc>
            </a:pPr>
            <a:r>
              <a:rPr sz="2800" spc="-20" dirty="0" smtClean="0">
                <a:latin typeface="Franklin Gothic Book"/>
                <a:cs typeface="Franklin Gothic Book"/>
              </a:rPr>
              <a:t>Regrowt</a:t>
            </a:r>
            <a:r>
              <a:rPr sz="2800" spc="-15" dirty="0" smtClean="0">
                <a:latin typeface="Franklin Gothic Book"/>
                <a:cs typeface="Franklin Gothic Book"/>
              </a:rPr>
              <a:t>h/Reactivation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500"/>
              </a:lnSpc>
              <a:spcBef>
                <a:spcPts val="19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+  P</a:t>
            </a:r>
            <a:r>
              <a:rPr sz="2000" spc="-10" dirty="0" smtClean="0">
                <a:latin typeface="Franklin Gothic Book"/>
                <a:cs typeface="Franklin Gothic Book"/>
              </a:rPr>
              <a:t>ath</a:t>
            </a:r>
            <a:r>
              <a:rPr sz="2000" spc="-20" dirty="0" smtClean="0">
                <a:latin typeface="Franklin Gothic Book"/>
                <a:cs typeface="Franklin Gothic Book"/>
              </a:rPr>
              <a:t>o</a:t>
            </a:r>
            <a:r>
              <a:rPr sz="2000" spc="0" dirty="0" smtClean="0">
                <a:latin typeface="Franklin Gothic Book"/>
                <a:cs typeface="Franklin Gothic Book"/>
              </a:rPr>
              <a:t>g</a:t>
            </a:r>
            <a:r>
              <a:rPr sz="2000" spc="-15" dirty="0" smtClean="0">
                <a:latin typeface="Franklin Gothic Book"/>
                <a:cs typeface="Franklin Gothic Book"/>
              </a:rPr>
              <a:t>ens </a:t>
            </a:r>
            <a:r>
              <a:rPr sz="2000" spc="-10" dirty="0" smtClean="0">
                <a:latin typeface="Franklin Gothic Book"/>
                <a:cs typeface="Franklin Gothic Book"/>
              </a:rPr>
              <a:t>destroyed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+  N</a:t>
            </a:r>
            <a:r>
              <a:rPr sz="2000" spc="-15" dirty="0" smtClean="0">
                <a:latin typeface="Franklin Gothic Book"/>
                <a:cs typeface="Franklin Gothic Book"/>
              </a:rPr>
              <a:t>o bi</a:t>
            </a:r>
            <a:r>
              <a:rPr sz="2000" spc="-10" dirty="0" smtClean="0">
                <a:latin typeface="Franklin Gothic Book"/>
                <a:cs typeface="Franklin Gothic Book"/>
              </a:rPr>
              <a:t>osolids to </a:t>
            </a:r>
            <a:r>
              <a:rPr sz="2000" spc="-15" dirty="0" smtClean="0">
                <a:latin typeface="Franklin Gothic Book"/>
                <a:cs typeface="Franklin Gothic Book"/>
              </a:rPr>
              <a:t>di</a:t>
            </a:r>
            <a:r>
              <a:rPr sz="2000" spc="-10" dirty="0" smtClean="0">
                <a:latin typeface="Franklin Gothic Book"/>
                <a:cs typeface="Franklin Gothic Book"/>
              </a:rPr>
              <a:t>spose of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900"/>
              </a:lnSpc>
              <a:spcBef>
                <a:spcPts val="20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92075" algn="ctr">
              <a:lnSpc>
                <a:spcPct val="100000"/>
              </a:lnSpc>
            </a:pPr>
            <a:r>
              <a:rPr sz="2800" spc="-15" dirty="0" smtClean="0">
                <a:latin typeface="Franklin Gothic Book"/>
                <a:cs typeface="Franklin Gothic Book"/>
              </a:rPr>
              <a:t>Resource Recovery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500"/>
              </a:lnSpc>
              <a:spcBef>
                <a:spcPts val="20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+ P</a:t>
            </a:r>
            <a:r>
              <a:rPr sz="2000" spc="-15" dirty="0" smtClean="0">
                <a:latin typeface="Franklin Gothic Book"/>
                <a:cs typeface="Franklin Gothic Book"/>
              </a:rPr>
              <a:t>OTENT</a:t>
            </a:r>
            <a:r>
              <a:rPr sz="2000" spc="-10" dirty="0" smtClean="0">
                <a:latin typeface="Franklin Gothic Book"/>
                <a:cs typeface="Franklin Gothic Book"/>
              </a:rPr>
              <a:t>IAL P recovery from ash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marL="76200" indent="-63500">
              <a:lnSpc>
                <a:spcPct val="100000"/>
              </a:lnSpc>
              <a:buFont typeface="Franklin Gothic Book"/>
              <a:buChar char="-"/>
              <a:tabLst>
                <a:tab pos="203200" algn="l"/>
              </a:tabLst>
            </a:pPr>
            <a:r>
              <a:rPr sz="2000" dirty="0" smtClean="0">
                <a:latin typeface="Franklin Gothic Book"/>
                <a:cs typeface="Franklin Gothic Book"/>
              </a:rPr>
              <a:t>N</a:t>
            </a:r>
            <a:r>
              <a:rPr sz="2000" spc="-15" dirty="0" smtClean="0">
                <a:latin typeface="Franklin Gothic Book"/>
                <a:cs typeface="Franklin Gothic Book"/>
              </a:rPr>
              <a:t>o N </a:t>
            </a:r>
            <a:r>
              <a:rPr sz="2000" spc="-10" dirty="0" smtClean="0">
                <a:latin typeface="Franklin Gothic Book"/>
                <a:cs typeface="Franklin Gothic Book"/>
              </a:rPr>
              <a:t>recovery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500"/>
              </a:lnSpc>
              <a:spcBef>
                <a:spcPts val="19"/>
              </a:spcBef>
              <a:buFont typeface="Franklin Gothic Book"/>
              <a:buChar char="-"/>
            </a:pPr>
            <a:endParaRPr sz="500"/>
          </a:p>
          <a:p>
            <a:pPr>
              <a:lnSpc>
                <a:spcPts val="1000"/>
              </a:lnSpc>
              <a:buFont typeface="Franklin Gothic Book"/>
              <a:buChar char="-"/>
            </a:pPr>
            <a:endParaRPr sz="1000"/>
          </a:p>
          <a:p>
            <a:pPr>
              <a:lnSpc>
                <a:spcPts val="1000"/>
              </a:lnSpc>
              <a:buFont typeface="Franklin Gothic Book"/>
              <a:buChar char="-"/>
            </a:pPr>
            <a:endParaRPr sz="1000"/>
          </a:p>
          <a:p>
            <a:pPr>
              <a:lnSpc>
                <a:spcPts val="1000"/>
              </a:lnSpc>
              <a:buFont typeface="Franklin Gothic Book"/>
              <a:buChar char="-"/>
            </a:pPr>
            <a:endParaRPr sz="1000"/>
          </a:p>
          <a:p>
            <a:pPr>
              <a:lnSpc>
                <a:spcPts val="1000"/>
              </a:lnSpc>
              <a:buFont typeface="Franklin Gothic Book"/>
              <a:buChar char="-"/>
            </a:pPr>
            <a:endParaRPr sz="1000"/>
          </a:p>
          <a:p>
            <a:pPr marR="92075" algn="ctr">
              <a:lnSpc>
                <a:spcPct val="100000"/>
              </a:lnSpc>
            </a:pPr>
            <a:r>
              <a:rPr sz="2800" dirty="0" smtClean="0">
                <a:latin typeface="Franklin Gothic Book"/>
                <a:cs typeface="Franklin Gothic Book"/>
              </a:rPr>
              <a:t>P</a:t>
            </a:r>
            <a:r>
              <a:rPr sz="2800" spc="-15" dirty="0" smtClean="0">
                <a:latin typeface="Franklin Gothic Book"/>
                <a:cs typeface="Franklin Gothic Book"/>
              </a:rPr>
              <a:t>rocess </a:t>
            </a:r>
            <a:r>
              <a:rPr sz="2800" spc="-20" dirty="0" smtClean="0">
                <a:latin typeface="Franklin Gothic Book"/>
                <a:cs typeface="Franklin Gothic Book"/>
              </a:rPr>
              <a:t>Reli</a:t>
            </a:r>
            <a:r>
              <a:rPr sz="2800" spc="-15" dirty="0" smtClean="0">
                <a:latin typeface="Franklin Gothic Book"/>
                <a:cs typeface="Franklin Gothic Book"/>
              </a:rPr>
              <a:t>abili</a:t>
            </a:r>
            <a:r>
              <a:rPr sz="2800" spc="-10" dirty="0" smtClean="0">
                <a:latin typeface="Franklin Gothic Book"/>
                <a:cs typeface="Franklin Gothic Book"/>
              </a:rPr>
              <a:t>ty</a:t>
            </a:r>
            <a:endParaRPr sz="2800">
              <a:latin typeface="Franklin Gothic Book"/>
              <a:cs typeface="Franklin Gothic Book"/>
            </a:endParaRPr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marL="76200" marR="763270" indent="-63500">
              <a:lnSpc>
                <a:spcPts val="2039"/>
              </a:lnSpc>
              <a:buFont typeface="Franklin Gothic Book"/>
              <a:buChar char="-"/>
              <a:tabLst>
                <a:tab pos="203200" algn="l"/>
              </a:tabLst>
            </a:pPr>
            <a:r>
              <a:rPr sz="2000" spc="-10" dirty="0" smtClean="0">
                <a:latin typeface="Franklin Gothic Book"/>
                <a:cs typeface="Franklin Gothic Book"/>
              </a:rPr>
              <a:t>Four full-scale installati</a:t>
            </a:r>
            <a:r>
              <a:rPr sz="2000" spc="-15" dirty="0" smtClean="0">
                <a:latin typeface="Franklin Gothic Book"/>
                <a:cs typeface="Franklin Gothic Book"/>
              </a:rPr>
              <a:t>ons</a:t>
            </a:r>
            <a:r>
              <a:rPr sz="2000" spc="-5" dirty="0" smtClean="0">
                <a:latin typeface="Franklin Gothic Book"/>
                <a:cs typeface="Franklin Gothic Book"/>
              </a:rPr>
              <a:t> w</a:t>
            </a:r>
            <a:r>
              <a:rPr sz="2000" spc="-10" dirty="0" smtClean="0">
                <a:latin typeface="Franklin Gothic Book"/>
                <a:cs typeface="Franklin Gothic Book"/>
              </a:rPr>
              <a:t>orldwi</a:t>
            </a:r>
            <a:r>
              <a:rPr sz="2000" spc="-15" dirty="0" smtClean="0">
                <a:latin typeface="Franklin Gothic Book"/>
                <a:cs typeface="Franklin Gothic Book"/>
              </a:rPr>
              <a:t>de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900"/>
              </a:lnSpc>
              <a:spcBef>
                <a:spcPts val="20"/>
              </a:spcBef>
              <a:buFont typeface="Franklin Gothic Book"/>
              <a:buChar char="-"/>
            </a:pPr>
            <a:endParaRPr sz="900"/>
          </a:p>
          <a:p>
            <a:pPr marL="76200" marR="12700" indent="-63500">
              <a:lnSpc>
                <a:spcPts val="2039"/>
              </a:lnSpc>
              <a:buFont typeface="Franklin Gothic Book"/>
              <a:buChar char="-"/>
              <a:tabLst>
                <a:tab pos="203200" algn="l"/>
              </a:tabLst>
            </a:pPr>
            <a:r>
              <a:rPr sz="2000" spc="-15" dirty="0" smtClean="0">
                <a:latin typeface="Franklin Gothic Book"/>
                <a:cs typeface="Franklin Gothic Book"/>
              </a:rPr>
              <a:t>One </a:t>
            </a:r>
            <a:r>
              <a:rPr sz="2000" spc="-10" dirty="0" smtClean="0">
                <a:latin typeface="Franklin Gothic Book"/>
                <a:cs typeface="Franklin Gothic Book"/>
              </a:rPr>
              <a:t>full-scale installati</a:t>
            </a:r>
            <a:r>
              <a:rPr sz="2000" spc="-15" dirty="0" smtClean="0">
                <a:latin typeface="Franklin Gothic Book"/>
                <a:cs typeface="Franklin Gothic Book"/>
              </a:rPr>
              <a:t>on in N</a:t>
            </a:r>
            <a:r>
              <a:rPr sz="2000" spc="-10" dirty="0" smtClean="0">
                <a:latin typeface="Franklin Gothic Book"/>
                <a:cs typeface="Franklin Gothic Book"/>
              </a:rPr>
              <a:t>orth </a:t>
            </a:r>
            <a:r>
              <a:rPr sz="2000" spc="-15" dirty="0" smtClean="0">
                <a:latin typeface="Franklin Gothic Book"/>
                <a:cs typeface="Franklin Gothic Book"/>
              </a:rPr>
              <a:t>Ameri</a:t>
            </a:r>
            <a:r>
              <a:rPr sz="2000" spc="-10" dirty="0" smtClean="0">
                <a:latin typeface="Franklin Gothic Book"/>
                <a:cs typeface="Franklin Gothic Book"/>
              </a:rPr>
              <a:t>ca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707707"/>
          </a:xfrm>
          <a:prstGeom prst="rect">
            <a:avLst/>
          </a:prstGeom>
        </p:spPr>
        <p:txBody>
          <a:bodyPr vert="horz" wrap="square" lIns="0" tIns="21793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Be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Aware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3600" spc="-10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he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Process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Cycle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Hi</a:t>
            </a:r>
            <a:r>
              <a:rPr sz="3600" spc="-20" dirty="0" smtClean="0">
                <a:solidFill>
                  <a:srgbClr val="262626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ory…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29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7370" y="2033588"/>
            <a:ext cx="5222873" cy="3560761"/>
          </a:xfrm>
          <a:custGeom>
            <a:avLst/>
            <a:gdLst/>
            <a:ahLst/>
            <a:cxnLst/>
            <a:rect l="l" t="t" r="r" b="b"/>
            <a:pathLst>
              <a:path w="5222873" h="3560761">
                <a:moveTo>
                  <a:pt x="5222873" y="0"/>
                </a:moveTo>
                <a:lnTo>
                  <a:pt x="5004431" y="6565"/>
                </a:lnTo>
                <a:lnTo>
                  <a:pt x="4787082" y="25815"/>
                </a:lnTo>
                <a:lnTo>
                  <a:pt x="4571919" y="57083"/>
                </a:lnTo>
                <a:lnTo>
                  <a:pt x="4360036" y="99701"/>
                </a:lnTo>
                <a:lnTo>
                  <a:pt x="4152525" y="153001"/>
                </a:lnTo>
                <a:lnTo>
                  <a:pt x="3950480" y="216316"/>
                </a:lnTo>
                <a:lnTo>
                  <a:pt x="3754994" y="288978"/>
                </a:lnTo>
                <a:lnTo>
                  <a:pt x="3567159" y="370319"/>
                </a:lnTo>
                <a:lnTo>
                  <a:pt x="3388069" y="459672"/>
                </a:lnTo>
                <a:lnTo>
                  <a:pt x="3218818" y="556369"/>
                </a:lnTo>
                <a:lnTo>
                  <a:pt x="3060497" y="659742"/>
                </a:lnTo>
                <a:lnTo>
                  <a:pt x="2914201" y="769124"/>
                </a:lnTo>
                <a:lnTo>
                  <a:pt x="2781022" y="883847"/>
                </a:lnTo>
                <a:lnTo>
                  <a:pt x="2662054" y="1003244"/>
                </a:lnTo>
                <a:lnTo>
                  <a:pt x="2558390" y="1126647"/>
                </a:lnTo>
                <a:lnTo>
                  <a:pt x="2471122" y="1253388"/>
                </a:lnTo>
                <a:lnTo>
                  <a:pt x="2401345" y="1382799"/>
                </a:lnTo>
                <a:lnTo>
                  <a:pt x="2350150" y="1514213"/>
                </a:lnTo>
                <a:lnTo>
                  <a:pt x="2318632" y="1646963"/>
                </a:lnTo>
                <a:lnTo>
                  <a:pt x="2307883" y="1780380"/>
                </a:lnTo>
                <a:lnTo>
                  <a:pt x="2299373" y="1913797"/>
                </a:lnTo>
                <a:lnTo>
                  <a:pt x="2274419" y="2046547"/>
                </a:lnTo>
                <a:lnTo>
                  <a:pt x="2233886" y="2177962"/>
                </a:lnTo>
                <a:lnTo>
                  <a:pt x="2178641" y="2307373"/>
                </a:lnTo>
                <a:lnTo>
                  <a:pt x="2109549" y="2434114"/>
                </a:lnTo>
                <a:lnTo>
                  <a:pt x="2027475" y="2557516"/>
                </a:lnTo>
                <a:lnTo>
                  <a:pt x="1933285" y="2676913"/>
                </a:lnTo>
                <a:lnTo>
                  <a:pt x="1827843" y="2791636"/>
                </a:lnTo>
                <a:lnTo>
                  <a:pt x="1712016" y="2901019"/>
                </a:lnTo>
                <a:lnTo>
                  <a:pt x="1586669" y="3004392"/>
                </a:lnTo>
                <a:lnTo>
                  <a:pt x="1452668" y="3101089"/>
                </a:lnTo>
                <a:lnTo>
                  <a:pt x="1310877" y="3190442"/>
                </a:lnTo>
                <a:lnTo>
                  <a:pt x="1162163" y="3271783"/>
                </a:lnTo>
                <a:lnTo>
                  <a:pt x="1007391" y="3344445"/>
                </a:lnTo>
                <a:lnTo>
                  <a:pt x="847425" y="3407759"/>
                </a:lnTo>
                <a:lnTo>
                  <a:pt x="683133" y="3461059"/>
                </a:lnTo>
                <a:lnTo>
                  <a:pt x="515379" y="3503677"/>
                </a:lnTo>
                <a:lnTo>
                  <a:pt x="345028" y="3534945"/>
                </a:lnTo>
                <a:lnTo>
                  <a:pt x="172947" y="3554195"/>
                </a:lnTo>
                <a:lnTo>
                  <a:pt x="0" y="3560761"/>
                </a:lnTo>
              </a:path>
            </a:pathLst>
          </a:custGeom>
          <a:ln w="6349">
            <a:solidFill>
              <a:srgbClr val="434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0681" y="1552575"/>
            <a:ext cx="0" cy="4057649"/>
          </a:xfrm>
          <a:custGeom>
            <a:avLst/>
            <a:gdLst/>
            <a:ahLst/>
            <a:cxnLst/>
            <a:rect l="l" t="t" r="r" b="b"/>
            <a:pathLst>
              <a:path h="4057649">
                <a:moveTo>
                  <a:pt x="0" y="0"/>
                </a:moveTo>
                <a:lnTo>
                  <a:pt x="0" y="4057649"/>
                </a:lnTo>
              </a:path>
            </a:pathLst>
          </a:custGeom>
          <a:ln w="28574">
            <a:solidFill>
              <a:srgbClr val="434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7819" y="15240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4349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0681" y="5610224"/>
            <a:ext cx="5745162" cy="0"/>
          </a:xfrm>
          <a:custGeom>
            <a:avLst/>
            <a:gdLst/>
            <a:ahLst/>
            <a:cxnLst/>
            <a:rect l="l" t="t" r="r" b="b"/>
            <a:pathLst>
              <a:path w="5745162">
                <a:moveTo>
                  <a:pt x="0" y="0"/>
                </a:moveTo>
                <a:lnTo>
                  <a:pt x="5745162" y="0"/>
                </a:lnTo>
              </a:path>
            </a:pathLst>
          </a:custGeom>
          <a:ln w="28574">
            <a:solidFill>
              <a:srgbClr val="4349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8694" y="5567362"/>
            <a:ext cx="85725" cy="85724"/>
          </a:xfrm>
          <a:custGeom>
            <a:avLst/>
            <a:gdLst/>
            <a:ahLst/>
            <a:cxnLst/>
            <a:rect l="l" t="t" r="r" b="b"/>
            <a:pathLst>
              <a:path w="85725" h="85724">
                <a:moveTo>
                  <a:pt x="0" y="0"/>
                </a:moveTo>
                <a:lnTo>
                  <a:pt x="0" y="85724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4349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1244" y="6184900"/>
            <a:ext cx="1563686" cy="403224"/>
          </a:xfrm>
          <a:custGeom>
            <a:avLst/>
            <a:gdLst/>
            <a:ahLst/>
            <a:cxnLst/>
            <a:rect l="l" t="t" r="r" b="b"/>
            <a:pathLst>
              <a:path w="1563686" h="403224">
                <a:moveTo>
                  <a:pt x="0" y="0"/>
                </a:moveTo>
                <a:lnTo>
                  <a:pt x="1563686" y="0"/>
                </a:lnTo>
                <a:lnTo>
                  <a:pt x="1563686" y="403224"/>
                </a:lnTo>
                <a:lnTo>
                  <a:pt x="0" y="403224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8189" y="5657848"/>
            <a:ext cx="6042" cy="561976"/>
          </a:xfrm>
          <a:custGeom>
            <a:avLst/>
            <a:gdLst/>
            <a:ahLst/>
            <a:cxnLst/>
            <a:rect l="l" t="t" r="r" b="b"/>
            <a:pathLst>
              <a:path w="6042" h="561976">
                <a:moveTo>
                  <a:pt x="6042" y="561976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5944" y="5629275"/>
            <a:ext cx="85719" cy="86180"/>
          </a:xfrm>
          <a:custGeom>
            <a:avLst/>
            <a:gdLst/>
            <a:ahLst/>
            <a:cxnLst/>
            <a:rect l="l" t="t" r="r" b="b"/>
            <a:pathLst>
              <a:path w="85719" h="86180">
                <a:moveTo>
                  <a:pt x="41937" y="0"/>
                </a:moveTo>
                <a:lnTo>
                  <a:pt x="0" y="86180"/>
                </a:lnTo>
                <a:lnTo>
                  <a:pt x="85719" y="85259"/>
                </a:lnTo>
                <a:lnTo>
                  <a:pt x="41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2782" y="4075114"/>
            <a:ext cx="1609724" cy="400049"/>
          </a:xfrm>
          <a:custGeom>
            <a:avLst/>
            <a:gdLst/>
            <a:ahLst/>
            <a:cxnLst/>
            <a:rect l="l" t="t" r="r" b="b"/>
            <a:pathLst>
              <a:path w="1609724" h="400049">
                <a:moveTo>
                  <a:pt x="0" y="0"/>
                </a:moveTo>
                <a:lnTo>
                  <a:pt x="1609724" y="0"/>
                </a:lnTo>
                <a:lnTo>
                  <a:pt x="1609724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9226" y="4522787"/>
            <a:ext cx="1542" cy="976311"/>
          </a:xfrm>
          <a:custGeom>
            <a:avLst/>
            <a:gdLst/>
            <a:ahLst/>
            <a:cxnLst/>
            <a:rect l="l" t="t" r="r" b="b"/>
            <a:pathLst>
              <a:path w="1542" h="976311">
                <a:moveTo>
                  <a:pt x="1542" y="0"/>
                </a:moveTo>
                <a:lnTo>
                  <a:pt x="0" y="976311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6454" y="5441882"/>
            <a:ext cx="85725" cy="85792"/>
          </a:xfrm>
          <a:custGeom>
            <a:avLst/>
            <a:gdLst/>
            <a:ahLst/>
            <a:cxnLst/>
            <a:rect l="l" t="t" r="r" b="b"/>
            <a:pathLst>
              <a:path w="85725" h="85792">
                <a:moveTo>
                  <a:pt x="0" y="0"/>
                </a:moveTo>
                <a:lnTo>
                  <a:pt x="42727" y="85792"/>
                </a:lnTo>
                <a:lnTo>
                  <a:pt x="85725" y="1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2894" y="6189663"/>
            <a:ext cx="2449511" cy="403224"/>
          </a:xfrm>
          <a:custGeom>
            <a:avLst/>
            <a:gdLst/>
            <a:ahLst/>
            <a:cxnLst/>
            <a:rect l="l" t="t" r="r" b="b"/>
            <a:pathLst>
              <a:path w="2449511" h="403224">
                <a:moveTo>
                  <a:pt x="0" y="0"/>
                </a:moveTo>
                <a:lnTo>
                  <a:pt x="2449511" y="0"/>
                </a:lnTo>
                <a:lnTo>
                  <a:pt x="2449511" y="403224"/>
                </a:lnTo>
                <a:lnTo>
                  <a:pt x="0" y="403224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94506" y="5373275"/>
            <a:ext cx="814838" cy="816388"/>
          </a:xfrm>
          <a:custGeom>
            <a:avLst/>
            <a:gdLst/>
            <a:ahLst/>
            <a:cxnLst/>
            <a:rect l="l" t="t" r="r" b="b"/>
            <a:pathLst>
              <a:path w="814838" h="816388">
                <a:moveTo>
                  <a:pt x="814838" y="816388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4319" y="5353050"/>
            <a:ext cx="90896" cy="90953"/>
          </a:xfrm>
          <a:custGeom>
            <a:avLst/>
            <a:gdLst/>
            <a:ahLst/>
            <a:cxnLst/>
            <a:rect l="l" t="t" r="r" b="b"/>
            <a:pathLst>
              <a:path w="90896" h="90953">
                <a:moveTo>
                  <a:pt x="0" y="0"/>
                </a:moveTo>
                <a:lnTo>
                  <a:pt x="30222" y="90953"/>
                </a:lnTo>
                <a:lnTo>
                  <a:pt x="90896" y="3039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9282" y="2514600"/>
            <a:ext cx="2544761" cy="400049"/>
          </a:xfrm>
          <a:custGeom>
            <a:avLst/>
            <a:gdLst/>
            <a:ahLst/>
            <a:cxnLst/>
            <a:rect l="l" t="t" r="r" b="b"/>
            <a:pathLst>
              <a:path w="2544761" h="400049">
                <a:moveTo>
                  <a:pt x="0" y="0"/>
                </a:moveTo>
                <a:lnTo>
                  <a:pt x="2544761" y="0"/>
                </a:lnTo>
                <a:lnTo>
                  <a:pt x="2544761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8082" y="2895600"/>
            <a:ext cx="370009" cy="888023"/>
          </a:xfrm>
          <a:custGeom>
            <a:avLst/>
            <a:gdLst/>
            <a:ahLst/>
            <a:cxnLst/>
            <a:rect l="l" t="t" r="r" b="b"/>
            <a:pathLst>
              <a:path w="370009" h="888023">
                <a:moveTo>
                  <a:pt x="0" y="0"/>
                </a:moveTo>
                <a:lnTo>
                  <a:pt x="370009" y="888023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76544" y="3714384"/>
            <a:ext cx="79131" cy="95615"/>
          </a:xfrm>
          <a:custGeom>
            <a:avLst/>
            <a:gdLst/>
            <a:ahLst/>
            <a:cxnLst/>
            <a:rect l="l" t="t" r="r" b="b"/>
            <a:pathLst>
              <a:path w="79131" h="95615">
                <a:moveTo>
                  <a:pt x="79131" y="0"/>
                </a:moveTo>
                <a:lnTo>
                  <a:pt x="0" y="32970"/>
                </a:lnTo>
                <a:lnTo>
                  <a:pt x="72537" y="95615"/>
                </a:lnTo>
                <a:lnTo>
                  <a:pt x="79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5000" y="1524000"/>
            <a:ext cx="2528886" cy="704849"/>
          </a:xfrm>
          <a:custGeom>
            <a:avLst/>
            <a:gdLst/>
            <a:ahLst/>
            <a:cxnLst/>
            <a:rect l="l" t="t" r="r" b="b"/>
            <a:pathLst>
              <a:path w="2528886" h="704849">
                <a:moveTo>
                  <a:pt x="0" y="0"/>
                </a:moveTo>
                <a:lnTo>
                  <a:pt x="2528886" y="0"/>
                </a:lnTo>
                <a:lnTo>
                  <a:pt x="2528886" y="704849"/>
                </a:lnTo>
                <a:lnTo>
                  <a:pt x="0" y="70484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9599" y="1828800"/>
            <a:ext cx="513194" cy="513194"/>
          </a:xfrm>
          <a:custGeom>
            <a:avLst/>
            <a:gdLst/>
            <a:ahLst/>
            <a:cxnLst/>
            <a:rect l="l" t="t" r="r" b="b"/>
            <a:pathLst>
              <a:path w="513194" h="513194">
                <a:moveTo>
                  <a:pt x="0" y="0"/>
                </a:moveTo>
                <a:lnTo>
                  <a:pt x="513194" y="51319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62074" y="2271275"/>
            <a:ext cx="90925" cy="90924"/>
          </a:xfrm>
          <a:custGeom>
            <a:avLst/>
            <a:gdLst/>
            <a:ahLst/>
            <a:cxnLst/>
            <a:rect l="l" t="t" r="r" b="b"/>
            <a:pathLst>
              <a:path w="90925" h="90924">
                <a:moveTo>
                  <a:pt x="60617" y="0"/>
                </a:moveTo>
                <a:lnTo>
                  <a:pt x="0" y="60615"/>
                </a:lnTo>
                <a:lnTo>
                  <a:pt x="90925" y="90924"/>
                </a:lnTo>
                <a:lnTo>
                  <a:pt x="6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9198" y="2286626"/>
            <a:ext cx="137103" cy="135590"/>
          </a:xfrm>
          <a:custGeom>
            <a:avLst/>
            <a:gdLst/>
            <a:ahLst/>
            <a:cxnLst/>
            <a:rect l="l" t="t" r="r" b="b"/>
            <a:pathLst>
              <a:path w="137103" h="135590">
                <a:moveTo>
                  <a:pt x="59269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8" y="108455"/>
                </a:lnTo>
                <a:lnTo>
                  <a:pt x="47903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6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6"/>
                </a:lnTo>
                <a:lnTo>
                  <a:pt x="75763" y="1123"/>
                </a:lnTo>
                <a:lnTo>
                  <a:pt x="59269" y="0"/>
                </a:lnTo>
                <a:close/>
              </a:path>
            </a:pathLst>
          </a:custGeom>
          <a:solidFill>
            <a:srgbClr val="B819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9198" y="2286626"/>
            <a:ext cx="137102" cy="135590"/>
          </a:xfrm>
          <a:custGeom>
            <a:avLst/>
            <a:gdLst/>
            <a:ahLst/>
            <a:cxnLst/>
            <a:rect l="l" t="t" r="r" b="b"/>
            <a:pathLst>
              <a:path w="137102" h="135590">
                <a:moveTo>
                  <a:pt x="0" y="67953"/>
                </a:moveTo>
                <a:lnTo>
                  <a:pt x="12788" y="28063"/>
                </a:lnTo>
                <a:lnTo>
                  <a:pt x="45446" y="3372"/>
                </a:lnTo>
                <a:lnTo>
                  <a:pt x="59269" y="0"/>
                </a:lnTo>
                <a:lnTo>
                  <a:pt x="75762" y="1123"/>
                </a:lnTo>
                <a:lnTo>
                  <a:pt x="114884" y="18625"/>
                </a:lnTo>
                <a:lnTo>
                  <a:pt x="135220" y="51813"/>
                </a:lnTo>
                <a:lnTo>
                  <a:pt x="137102" y="65137"/>
                </a:lnTo>
                <a:lnTo>
                  <a:pt x="135657" y="80255"/>
                </a:lnTo>
                <a:lnTo>
                  <a:pt x="116093" y="117074"/>
                </a:lnTo>
                <a:lnTo>
                  <a:pt x="79959" y="135590"/>
                </a:lnTo>
                <a:lnTo>
                  <a:pt x="63069" y="134607"/>
                </a:lnTo>
                <a:lnTo>
                  <a:pt x="23246" y="117820"/>
                </a:lnTo>
                <a:lnTo>
                  <a:pt x="2336" y="85585"/>
                </a:lnTo>
                <a:lnTo>
                  <a:pt x="0" y="6795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82282" y="5182226"/>
            <a:ext cx="137103" cy="135590"/>
          </a:xfrm>
          <a:custGeom>
            <a:avLst/>
            <a:gdLst/>
            <a:ahLst/>
            <a:cxnLst/>
            <a:rect l="l" t="t" r="r" b="b"/>
            <a:pathLst>
              <a:path w="137103" h="135590">
                <a:moveTo>
                  <a:pt x="59268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4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6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B819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82282" y="5182226"/>
            <a:ext cx="137103" cy="135590"/>
          </a:xfrm>
          <a:custGeom>
            <a:avLst/>
            <a:gdLst/>
            <a:ahLst/>
            <a:cxnLst/>
            <a:rect l="l" t="t" r="r" b="b"/>
            <a:pathLst>
              <a:path w="137103" h="135590">
                <a:moveTo>
                  <a:pt x="0" y="67953"/>
                </a:moveTo>
                <a:lnTo>
                  <a:pt x="12788" y="28063"/>
                </a:lnTo>
                <a:lnTo>
                  <a:pt x="45446" y="3372"/>
                </a:lnTo>
                <a:lnTo>
                  <a:pt x="59268" y="0"/>
                </a:lnTo>
                <a:lnTo>
                  <a:pt x="75762" y="1123"/>
                </a:lnTo>
                <a:lnTo>
                  <a:pt x="114884" y="18625"/>
                </a:lnTo>
                <a:lnTo>
                  <a:pt x="135220" y="51813"/>
                </a:lnTo>
                <a:lnTo>
                  <a:pt x="137103" y="65137"/>
                </a:lnTo>
                <a:lnTo>
                  <a:pt x="135657" y="80254"/>
                </a:lnTo>
                <a:lnTo>
                  <a:pt x="116094" y="117074"/>
                </a:lnTo>
                <a:lnTo>
                  <a:pt x="79960" y="135590"/>
                </a:lnTo>
                <a:lnTo>
                  <a:pt x="63069" y="134607"/>
                </a:lnTo>
                <a:lnTo>
                  <a:pt x="23247" y="117820"/>
                </a:lnTo>
                <a:lnTo>
                  <a:pt x="2336" y="85586"/>
                </a:lnTo>
                <a:lnTo>
                  <a:pt x="0" y="6795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72682" y="5410826"/>
            <a:ext cx="137103" cy="135590"/>
          </a:xfrm>
          <a:custGeom>
            <a:avLst/>
            <a:gdLst/>
            <a:ahLst/>
            <a:cxnLst/>
            <a:rect l="l" t="t" r="r" b="b"/>
            <a:pathLst>
              <a:path w="137103" h="135590">
                <a:moveTo>
                  <a:pt x="59268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4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B819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2682" y="5410826"/>
            <a:ext cx="137103" cy="135590"/>
          </a:xfrm>
          <a:custGeom>
            <a:avLst/>
            <a:gdLst/>
            <a:ahLst/>
            <a:cxnLst/>
            <a:rect l="l" t="t" r="r" b="b"/>
            <a:pathLst>
              <a:path w="137103" h="135590">
                <a:moveTo>
                  <a:pt x="0" y="67953"/>
                </a:moveTo>
                <a:lnTo>
                  <a:pt x="12788" y="28063"/>
                </a:lnTo>
                <a:lnTo>
                  <a:pt x="45446" y="3372"/>
                </a:lnTo>
                <a:lnTo>
                  <a:pt x="59268" y="0"/>
                </a:lnTo>
                <a:lnTo>
                  <a:pt x="75762" y="1123"/>
                </a:lnTo>
                <a:lnTo>
                  <a:pt x="114884" y="18625"/>
                </a:lnTo>
                <a:lnTo>
                  <a:pt x="135220" y="51813"/>
                </a:lnTo>
                <a:lnTo>
                  <a:pt x="137103" y="65137"/>
                </a:lnTo>
                <a:lnTo>
                  <a:pt x="135657" y="80254"/>
                </a:lnTo>
                <a:lnTo>
                  <a:pt x="116094" y="117074"/>
                </a:lnTo>
                <a:lnTo>
                  <a:pt x="79960" y="135590"/>
                </a:lnTo>
                <a:lnTo>
                  <a:pt x="63069" y="134607"/>
                </a:lnTo>
                <a:lnTo>
                  <a:pt x="23247" y="117820"/>
                </a:lnTo>
                <a:lnTo>
                  <a:pt x="2336" y="85586"/>
                </a:lnTo>
                <a:lnTo>
                  <a:pt x="0" y="6795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25082" y="5486400"/>
            <a:ext cx="4961516" cy="0"/>
          </a:xfrm>
          <a:custGeom>
            <a:avLst/>
            <a:gdLst/>
            <a:ahLst/>
            <a:cxnLst/>
            <a:rect l="l" t="t" r="r" b="b"/>
            <a:pathLst>
              <a:path w="4961516">
                <a:moveTo>
                  <a:pt x="0" y="0"/>
                </a:moveTo>
                <a:lnTo>
                  <a:pt x="496151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33798" y="3505200"/>
            <a:ext cx="1676399" cy="1"/>
          </a:xfrm>
          <a:custGeom>
            <a:avLst/>
            <a:gdLst/>
            <a:ahLst/>
            <a:cxnLst/>
            <a:rect l="l" t="t" r="r" b="b"/>
            <a:pathLst>
              <a:path w="1676399" h="1">
                <a:moveTo>
                  <a:pt x="0" y="0"/>
                </a:moveTo>
                <a:lnTo>
                  <a:pt x="1676399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57600" y="3429626"/>
            <a:ext cx="137103" cy="135590"/>
          </a:xfrm>
          <a:custGeom>
            <a:avLst/>
            <a:gdLst/>
            <a:ahLst/>
            <a:cxnLst/>
            <a:rect l="l" t="t" r="r" b="b"/>
            <a:pathLst>
              <a:path w="137103" h="135590">
                <a:moveTo>
                  <a:pt x="59268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5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6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B819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57600" y="3429626"/>
            <a:ext cx="137102" cy="135590"/>
          </a:xfrm>
          <a:custGeom>
            <a:avLst/>
            <a:gdLst/>
            <a:ahLst/>
            <a:cxnLst/>
            <a:rect l="l" t="t" r="r" b="b"/>
            <a:pathLst>
              <a:path w="137102" h="135590">
                <a:moveTo>
                  <a:pt x="0" y="67953"/>
                </a:moveTo>
                <a:lnTo>
                  <a:pt x="12788" y="28063"/>
                </a:lnTo>
                <a:lnTo>
                  <a:pt x="45446" y="3372"/>
                </a:lnTo>
                <a:lnTo>
                  <a:pt x="59269" y="0"/>
                </a:lnTo>
                <a:lnTo>
                  <a:pt x="75762" y="1123"/>
                </a:lnTo>
                <a:lnTo>
                  <a:pt x="114884" y="18625"/>
                </a:lnTo>
                <a:lnTo>
                  <a:pt x="135220" y="51813"/>
                </a:lnTo>
                <a:lnTo>
                  <a:pt x="137102" y="65137"/>
                </a:lnTo>
                <a:lnTo>
                  <a:pt x="135657" y="80255"/>
                </a:lnTo>
                <a:lnTo>
                  <a:pt x="116093" y="117074"/>
                </a:lnTo>
                <a:lnTo>
                  <a:pt x="79959" y="135590"/>
                </a:lnTo>
                <a:lnTo>
                  <a:pt x="63069" y="134607"/>
                </a:lnTo>
                <a:lnTo>
                  <a:pt x="23246" y="117820"/>
                </a:lnTo>
                <a:lnTo>
                  <a:pt x="2336" y="85585"/>
                </a:lnTo>
                <a:lnTo>
                  <a:pt x="0" y="6795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1598" y="2362200"/>
            <a:ext cx="380999" cy="1"/>
          </a:xfrm>
          <a:custGeom>
            <a:avLst/>
            <a:gdLst/>
            <a:ahLst/>
            <a:cxnLst/>
            <a:rect l="l" t="t" r="r" b="b"/>
            <a:pathLst>
              <a:path w="380999" h="1">
                <a:moveTo>
                  <a:pt x="0" y="0"/>
                </a:moveTo>
                <a:lnTo>
                  <a:pt x="380999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518022" y="2255520"/>
            <a:ext cx="6329045" cy="3792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996950" indent="4046854">
              <a:lnSpc>
                <a:spcPct val="100000"/>
              </a:lnSpc>
            </a:pPr>
            <a:r>
              <a:rPr sz="2000" spc="-10" dirty="0" smtClean="0">
                <a:latin typeface="Franklin Gothic Book"/>
                <a:cs typeface="Franklin Gothic Book"/>
              </a:rPr>
              <a:t>Incinerati</a:t>
            </a:r>
            <a:r>
              <a:rPr sz="2000" spc="-15" dirty="0" smtClean="0">
                <a:latin typeface="Franklin Gothic Book"/>
                <a:cs typeface="Franklin Gothic Book"/>
              </a:rPr>
              <a:t>on</a:t>
            </a:r>
            <a:r>
              <a:rPr sz="2000" spc="-5" dirty="0" smtClean="0">
                <a:latin typeface="Franklin Gothic Book"/>
                <a:cs typeface="Franklin Gothic Book"/>
              </a:rPr>
              <a:t> S</a:t>
            </a:r>
            <a:r>
              <a:rPr sz="2000" spc="-15" dirty="0" smtClean="0">
                <a:latin typeface="Franklin Gothic Book"/>
                <a:cs typeface="Franklin Gothic Book"/>
              </a:rPr>
              <a:t>econd </a:t>
            </a:r>
            <a:r>
              <a:rPr sz="2000" spc="-10" dirty="0" smtClean="0">
                <a:latin typeface="Franklin Gothic Book"/>
                <a:cs typeface="Franklin Gothic Book"/>
              </a:rPr>
              <a:t>Generati</a:t>
            </a:r>
            <a:r>
              <a:rPr sz="2000" spc="-15" dirty="0" smtClean="0">
                <a:latin typeface="Franklin Gothic Book"/>
                <a:cs typeface="Franklin Gothic Book"/>
              </a:rPr>
              <a:t>on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550"/>
              </a:lnSpc>
              <a:spcBef>
                <a:spcPts val="18"/>
              </a:spcBef>
            </a:pPr>
            <a:endParaRPr sz="550"/>
          </a:p>
          <a:p>
            <a:pPr marL="76200" marR="635000" indent="3907154">
              <a:lnSpc>
                <a:spcPts val="629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Bi</a:t>
            </a:r>
            <a:r>
              <a:rPr sz="2000" spc="-10" dirty="0" smtClean="0">
                <a:latin typeface="Franklin Gothic Book"/>
                <a:cs typeface="Franklin Gothic Book"/>
              </a:rPr>
              <a:t>osolids </a:t>
            </a:r>
            <a:r>
              <a:rPr sz="2000" spc="-15" dirty="0" smtClean="0">
                <a:latin typeface="Franklin Gothic Book"/>
                <a:cs typeface="Franklin Gothic Book"/>
              </a:rPr>
              <a:t>D</a:t>
            </a:r>
            <a:r>
              <a:rPr sz="2000" spc="45" dirty="0" smtClean="0">
                <a:latin typeface="Franklin Gothic Book"/>
                <a:cs typeface="Franklin Gothic Book"/>
              </a:rPr>
              <a:t>r</a:t>
            </a:r>
            <a:r>
              <a:rPr sz="2000" spc="0" dirty="0" smtClean="0">
                <a:latin typeface="Franklin Gothic Book"/>
                <a:cs typeface="Franklin Gothic Book"/>
              </a:rPr>
              <a:t>ying </a:t>
            </a:r>
            <a:r>
              <a:rPr sz="2000" spc="-15" dirty="0" smtClean="0">
                <a:latin typeface="Franklin Gothic Book"/>
                <a:cs typeface="Franklin Gothic Book"/>
              </a:rPr>
              <a:t>Fi</a:t>
            </a:r>
            <a:r>
              <a:rPr sz="2000" spc="0" dirty="0" smtClean="0">
                <a:latin typeface="Franklin Gothic Book"/>
                <a:cs typeface="Franklin Gothic Book"/>
              </a:rPr>
              <a:t>r</a:t>
            </a:r>
            <a:r>
              <a:rPr sz="2000" spc="-10" dirty="0" smtClean="0">
                <a:latin typeface="Franklin Gothic Book"/>
                <a:cs typeface="Franklin Gothic Book"/>
              </a:rPr>
              <a:t>st </a:t>
            </a:r>
            <a:r>
              <a:rPr sz="2000" spc="-15" dirty="0" smtClean="0">
                <a:latin typeface="Franklin Gothic Book"/>
                <a:cs typeface="Franklin Gothic Book"/>
              </a:rPr>
              <a:t>Demo</a:t>
            </a:r>
            <a:endParaRPr sz="2000">
              <a:latin typeface="Franklin Gothic Book"/>
              <a:cs typeface="Franklin Gothic Book"/>
            </a:endParaRPr>
          </a:p>
          <a:p>
            <a:pPr marL="3678554">
              <a:lnSpc>
                <a:spcPts val="1255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T</a:t>
            </a:r>
            <a:r>
              <a:rPr sz="2000" spc="-10" dirty="0" smtClean="0">
                <a:latin typeface="Franklin Gothic Book"/>
                <a:cs typeface="Franklin Gothic Book"/>
              </a:rPr>
              <a:t>hermal </a:t>
            </a:r>
            <a:r>
              <a:rPr sz="2000" spc="-15" dirty="0" smtClean="0">
                <a:latin typeface="Franklin Gothic Book"/>
                <a:cs typeface="Franklin Gothic Book"/>
              </a:rPr>
              <a:t>Hyd</a:t>
            </a:r>
            <a:r>
              <a:rPr sz="2000" spc="-50" dirty="0" smtClean="0">
                <a:latin typeface="Franklin Gothic Book"/>
                <a:cs typeface="Franklin Gothic Book"/>
              </a:rPr>
              <a:t>r</a:t>
            </a:r>
            <a:r>
              <a:rPr sz="2000" spc="-10" dirty="0" smtClean="0">
                <a:latin typeface="Franklin Gothic Book"/>
                <a:cs typeface="Franklin Gothic Book"/>
              </a:rPr>
              <a:t>olysis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/>
          </a:p>
          <a:p>
            <a:pPr marL="1216660">
              <a:lnSpc>
                <a:spcPts val="2755"/>
              </a:lnSpc>
              <a:tabLst>
                <a:tab pos="2596515" algn="l"/>
              </a:tabLst>
            </a:pPr>
            <a:r>
              <a:rPr sz="2400" u="dashHeavy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 	</a:t>
            </a:r>
            <a:r>
              <a:rPr sz="2400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Bi</a:t>
            </a:r>
            <a:r>
              <a:rPr sz="24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osolids Gasi</a:t>
            </a:r>
            <a:r>
              <a:rPr sz="2400" spc="0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fi</a:t>
            </a:r>
            <a:r>
              <a:rPr sz="2400" spc="-1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cation</a:t>
            </a:r>
            <a:endParaRPr sz="2400">
              <a:latin typeface="Franklin Gothic Book"/>
              <a:cs typeface="Franklin Gothic Book"/>
            </a:endParaRPr>
          </a:p>
          <a:p>
            <a:pPr marR="12700" algn="r">
              <a:lnSpc>
                <a:spcPts val="1895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SC</a:t>
            </a:r>
            <a:r>
              <a:rPr sz="2000" spc="-30" dirty="0" smtClean="0">
                <a:latin typeface="Franklin Gothic Book"/>
                <a:cs typeface="Franklin Gothic Book"/>
              </a:rPr>
              <a:t>W</a:t>
            </a:r>
            <a:r>
              <a:rPr sz="2000" spc="-15" dirty="0" smtClean="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1300"/>
              </a:lnSpc>
              <a:spcBef>
                <a:spcPts val="62"/>
              </a:spcBef>
            </a:pPr>
            <a:endParaRPr sz="1300"/>
          </a:p>
          <a:p>
            <a:pPr marR="1529715" algn="ctr">
              <a:lnSpc>
                <a:spcPct val="100000"/>
              </a:lnSpc>
            </a:pPr>
            <a:r>
              <a:rPr sz="1800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Ti</a:t>
            </a:r>
            <a:r>
              <a:rPr sz="1800" spc="-15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me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6070" y="1933874"/>
            <a:ext cx="377190" cy="362839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aseline="2314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D</a:t>
            </a:r>
            <a:r>
              <a:rPr sz="3600" spc="-82" baseline="2314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e</a:t>
            </a:r>
            <a:r>
              <a:rPr sz="3600" spc="-75" baseline="2314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v</a:t>
            </a:r>
            <a:r>
              <a:rPr sz="3600" spc="-22" baseline="2314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e</a:t>
            </a:r>
            <a:r>
              <a:rPr sz="3600" spc="0" baseline="2314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l</a:t>
            </a:r>
            <a:r>
              <a:rPr sz="3600" spc="-22" baseline="2314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op</a:t>
            </a:r>
            <a:r>
              <a:rPr sz="3600" spc="0" baseline="2314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m</a:t>
            </a:r>
            <a:r>
              <a:rPr sz="3600" spc="-22" baseline="2314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e</a:t>
            </a:r>
            <a:r>
              <a:rPr sz="3600" spc="0" baseline="1157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nt</a:t>
            </a:r>
            <a:r>
              <a:rPr sz="3600" spc="-22" baseline="1157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 </a:t>
            </a:r>
            <a:r>
              <a:rPr sz="3600" spc="0" baseline="1157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/</a:t>
            </a:r>
            <a:r>
              <a:rPr sz="3600" spc="-22" baseline="1157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 No</a:t>
            </a:r>
            <a:r>
              <a:rPr sz="3600" spc="0" baseline="1157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.</a:t>
            </a:r>
            <a:r>
              <a:rPr sz="3600" spc="-22" baseline="1157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 </a:t>
            </a:r>
            <a:r>
              <a:rPr sz="3600" spc="0" baseline="1157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In</a:t>
            </a:r>
            <a:r>
              <a:rPr sz="3600" spc="-22" baseline="1157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s</a:t>
            </a:r>
            <a:r>
              <a:rPr sz="2400" spc="-15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ta</a:t>
            </a:r>
            <a:r>
              <a:rPr sz="2400" spc="0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ll</a:t>
            </a:r>
            <a:r>
              <a:rPr sz="2400" spc="-15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e</a:t>
            </a:r>
            <a:r>
              <a:rPr sz="2400" spc="0" dirty="0" smtClean="0">
                <a:solidFill>
                  <a:srgbClr val="003399"/>
                </a:solidFill>
                <a:latin typeface="Franklin Gothic Book"/>
                <a:cs typeface="Franklin Gothic Book"/>
              </a:rPr>
              <a:t>d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9984" y="6230619"/>
            <a:ext cx="102425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 smtClean="0">
                <a:latin typeface="Franklin Gothic Book"/>
                <a:cs typeface="Franklin Gothic Book"/>
              </a:rPr>
              <a:t>Fi</a:t>
            </a:r>
            <a:r>
              <a:rPr sz="2000" spc="0" dirty="0" smtClean="0">
                <a:latin typeface="Franklin Gothic Book"/>
                <a:cs typeface="Franklin Gothic Book"/>
              </a:rPr>
              <a:t>r</a:t>
            </a:r>
            <a:r>
              <a:rPr sz="2000" spc="-10" dirty="0" smtClean="0">
                <a:latin typeface="Franklin Gothic Book"/>
                <a:cs typeface="Franklin Gothic Book"/>
              </a:rPr>
              <a:t>st Pi</a:t>
            </a:r>
            <a:r>
              <a:rPr sz="2000" spc="-5" dirty="0" smtClean="0">
                <a:latin typeface="Franklin Gothic Book"/>
                <a:cs typeface="Franklin Gothic Book"/>
              </a:rPr>
              <a:t>l</a:t>
            </a:r>
            <a:r>
              <a:rPr sz="2000" spc="-35" dirty="0" smtClean="0">
                <a:latin typeface="Franklin Gothic Book"/>
                <a:cs typeface="Franklin Gothic Book"/>
              </a:rPr>
              <a:t>o</a:t>
            </a:r>
            <a:r>
              <a:rPr sz="2000" spc="-10" dirty="0" smtClean="0">
                <a:latin typeface="Franklin Gothic Book"/>
                <a:cs typeface="Franklin Gothic Book"/>
              </a:rPr>
              <a:t>t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81634" y="6235382"/>
            <a:ext cx="185801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 smtClean="0">
                <a:latin typeface="Franklin Gothic Book"/>
                <a:cs typeface="Franklin Gothic Book"/>
              </a:rPr>
              <a:t>Fi</a:t>
            </a:r>
            <a:r>
              <a:rPr sz="2000" spc="0" dirty="0" smtClean="0">
                <a:latin typeface="Franklin Gothic Book"/>
                <a:cs typeface="Franklin Gothic Book"/>
              </a:rPr>
              <a:t>r</a:t>
            </a:r>
            <a:r>
              <a:rPr sz="2000" spc="-10" dirty="0" smtClean="0">
                <a:latin typeface="Franklin Gothic Book"/>
                <a:cs typeface="Franklin Gothic Book"/>
              </a:rPr>
              <a:t>st </a:t>
            </a:r>
            <a:r>
              <a:rPr sz="2000" spc="-15" dirty="0" smtClean="0">
                <a:latin typeface="Franklin Gothic Book"/>
                <a:cs typeface="Franklin Gothic Book"/>
              </a:rPr>
              <a:t>Appli</a:t>
            </a:r>
            <a:r>
              <a:rPr sz="2000" spc="-10" dirty="0" smtClean="0">
                <a:latin typeface="Franklin Gothic Book"/>
                <a:cs typeface="Franklin Gothic Book"/>
              </a:rPr>
              <a:t>cati</a:t>
            </a:r>
            <a:r>
              <a:rPr sz="2000" spc="-15" dirty="0" smtClean="0">
                <a:latin typeface="Franklin Gothic Book"/>
                <a:cs typeface="Franklin Gothic Book"/>
              </a:rPr>
              <a:t>ons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83739" y="1569720"/>
            <a:ext cx="2045335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Thi</a:t>
            </a:r>
            <a:r>
              <a:rPr sz="2000" spc="-45" dirty="0" smtClean="0">
                <a:latin typeface="Franklin Gothic Book"/>
                <a:cs typeface="Franklin Gothic Book"/>
              </a:rPr>
              <a:t>r</a:t>
            </a:r>
            <a:r>
              <a:rPr sz="2000" spc="-15" dirty="0" smtClean="0">
                <a:latin typeface="Franklin Gothic Book"/>
                <a:cs typeface="Franklin Gothic Book"/>
              </a:rPr>
              <a:t>d </a:t>
            </a:r>
            <a:r>
              <a:rPr sz="2000" spc="-10" dirty="0" smtClean="0">
                <a:latin typeface="Franklin Gothic Book"/>
                <a:cs typeface="Franklin Gothic Book"/>
              </a:rPr>
              <a:t>Generation,</a:t>
            </a:r>
            <a:r>
              <a:rPr sz="2000" spc="-5" dirty="0" smtClean="0">
                <a:latin typeface="Franklin Gothic Book"/>
                <a:cs typeface="Franklin Gothic Book"/>
              </a:rPr>
              <a:t> M</a:t>
            </a:r>
            <a:r>
              <a:rPr sz="2000" spc="-10" dirty="0" smtClean="0">
                <a:latin typeface="Franklin Gothic Book"/>
                <a:cs typeface="Franklin Gothic Book"/>
              </a:rPr>
              <a:t>ature </a:t>
            </a:r>
            <a:r>
              <a:rPr sz="2000" spc="-130" dirty="0" smtClean="0">
                <a:latin typeface="Franklin Gothic Book"/>
                <a:cs typeface="Franklin Gothic Book"/>
              </a:rPr>
              <a:t>T</a:t>
            </a:r>
            <a:r>
              <a:rPr sz="2000" spc="-15" dirty="0" smtClean="0">
                <a:latin typeface="Franklin Gothic Book"/>
                <a:cs typeface="Franklin Gothic Book"/>
              </a:rPr>
              <a:t>echn</a:t>
            </a:r>
            <a:r>
              <a:rPr sz="2000" spc="-20" dirty="0" smtClean="0">
                <a:latin typeface="Franklin Gothic Book"/>
                <a:cs typeface="Franklin Gothic Book"/>
              </a:rPr>
              <a:t>o</a:t>
            </a:r>
            <a:r>
              <a:rPr sz="2000" spc="-10" dirty="0" smtClean="0">
                <a:latin typeface="Franklin Gothic Book"/>
                <a:cs typeface="Franklin Gothic Book"/>
              </a:rPr>
              <a:t>logy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95998" y="2000876"/>
            <a:ext cx="137103" cy="135590"/>
          </a:xfrm>
          <a:custGeom>
            <a:avLst/>
            <a:gdLst/>
            <a:ahLst/>
            <a:cxnLst/>
            <a:rect l="l" t="t" r="r" b="b"/>
            <a:pathLst>
              <a:path w="137103" h="135590">
                <a:moveTo>
                  <a:pt x="59269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8" y="108455"/>
                </a:lnTo>
                <a:lnTo>
                  <a:pt x="47903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6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6"/>
                </a:lnTo>
                <a:lnTo>
                  <a:pt x="75762" y="1123"/>
                </a:lnTo>
                <a:lnTo>
                  <a:pt x="59269" y="0"/>
                </a:lnTo>
                <a:close/>
              </a:path>
            </a:pathLst>
          </a:custGeom>
          <a:solidFill>
            <a:srgbClr val="B819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95998" y="2000876"/>
            <a:ext cx="137102" cy="135590"/>
          </a:xfrm>
          <a:custGeom>
            <a:avLst/>
            <a:gdLst/>
            <a:ahLst/>
            <a:cxnLst/>
            <a:rect l="l" t="t" r="r" b="b"/>
            <a:pathLst>
              <a:path w="137102" h="135590">
                <a:moveTo>
                  <a:pt x="0" y="67953"/>
                </a:moveTo>
                <a:lnTo>
                  <a:pt x="12788" y="28063"/>
                </a:lnTo>
                <a:lnTo>
                  <a:pt x="45446" y="3372"/>
                </a:lnTo>
                <a:lnTo>
                  <a:pt x="59269" y="0"/>
                </a:lnTo>
                <a:lnTo>
                  <a:pt x="75762" y="1123"/>
                </a:lnTo>
                <a:lnTo>
                  <a:pt x="114884" y="18625"/>
                </a:lnTo>
                <a:lnTo>
                  <a:pt x="135220" y="51813"/>
                </a:lnTo>
                <a:lnTo>
                  <a:pt x="137102" y="65137"/>
                </a:lnTo>
                <a:lnTo>
                  <a:pt x="135656" y="80255"/>
                </a:lnTo>
                <a:lnTo>
                  <a:pt x="116093" y="117075"/>
                </a:lnTo>
                <a:lnTo>
                  <a:pt x="79959" y="135590"/>
                </a:lnTo>
                <a:lnTo>
                  <a:pt x="63069" y="134607"/>
                </a:lnTo>
                <a:lnTo>
                  <a:pt x="23246" y="117820"/>
                </a:lnTo>
                <a:lnTo>
                  <a:pt x="2336" y="85585"/>
                </a:lnTo>
                <a:lnTo>
                  <a:pt x="0" y="6795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48398" y="2076450"/>
            <a:ext cx="381000" cy="1"/>
          </a:xfrm>
          <a:custGeom>
            <a:avLst/>
            <a:gdLst/>
            <a:ahLst/>
            <a:cxnLst/>
            <a:rect l="l" t="t" r="r" b="b"/>
            <a:pathLst>
              <a:path w="381000" h="1">
                <a:moveTo>
                  <a:pt x="0" y="0"/>
                </a:moveTo>
                <a:lnTo>
                  <a:pt x="381000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631938" y="1950720"/>
            <a:ext cx="215709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 smtClean="0">
                <a:latin typeface="Franklin Gothic Book"/>
                <a:cs typeface="Franklin Gothic Book"/>
              </a:rPr>
              <a:t>Anae</a:t>
            </a:r>
            <a:r>
              <a:rPr sz="2000" spc="-50" dirty="0" smtClean="0">
                <a:latin typeface="Franklin Gothic Book"/>
                <a:cs typeface="Franklin Gothic Book"/>
              </a:rPr>
              <a:t>r</a:t>
            </a:r>
            <a:r>
              <a:rPr sz="2000" spc="-15" dirty="0" smtClean="0">
                <a:latin typeface="Franklin Gothic Book"/>
                <a:cs typeface="Franklin Gothic Book"/>
              </a:rPr>
              <a:t>obi</a:t>
            </a:r>
            <a:r>
              <a:rPr sz="2000" spc="-10" dirty="0" smtClean="0">
                <a:latin typeface="Franklin Gothic Book"/>
                <a:cs typeface="Franklin Gothic Book"/>
              </a:rPr>
              <a:t>c Digesti</a:t>
            </a:r>
            <a:r>
              <a:rPr sz="2000" spc="-15" dirty="0" smtClean="0">
                <a:latin typeface="Franklin Gothic Book"/>
                <a:cs typeface="Franklin Gothic Book"/>
              </a:rPr>
              <a:t>on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29000" y="4572000"/>
            <a:ext cx="1676399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52800" y="4496426"/>
            <a:ext cx="137103" cy="135590"/>
          </a:xfrm>
          <a:custGeom>
            <a:avLst/>
            <a:gdLst/>
            <a:ahLst/>
            <a:cxnLst/>
            <a:rect l="l" t="t" r="r" b="b"/>
            <a:pathLst>
              <a:path w="137103" h="135590">
                <a:moveTo>
                  <a:pt x="59268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4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B819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4496426"/>
            <a:ext cx="137102" cy="135590"/>
          </a:xfrm>
          <a:custGeom>
            <a:avLst/>
            <a:gdLst/>
            <a:ahLst/>
            <a:cxnLst/>
            <a:rect l="l" t="t" r="r" b="b"/>
            <a:pathLst>
              <a:path w="137102" h="135590">
                <a:moveTo>
                  <a:pt x="0" y="67953"/>
                </a:moveTo>
                <a:lnTo>
                  <a:pt x="12788" y="28063"/>
                </a:lnTo>
                <a:lnTo>
                  <a:pt x="45446" y="3372"/>
                </a:lnTo>
                <a:lnTo>
                  <a:pt x="59269" y="0"/>
                </a:lnTo>
                <a:lnTo>
                  <a:pt x="75762" y="1123"/>
                </a:lnTo>
                <a:lnTo>
                  <a:pt x="114884" y="18625"/>
                </a:lnTo>
                <a:lnTo>
                  <a:pt x="135220" y="51813"/>
                </a:lnTo>
                <a:lnTo>
                  <a:pt x="137102" y="65137"/>
                </a:lnTo>
                <a:lnTo>
                  <a:pt x="135657" y="80255"/>
                </a:lnTo>
                <a:lnTo>
                  <a:pt x="116093" y="117075"/>
                </a:lnTo>
                <a:lnTo>
                  <a:pt x="79959" y="135590"/>
                </a:lnTo>
                <a:lnTo>
                  <a:pt x="63069" y="134607"/>
                </a:lnTo>
                <a:lnTo>
                  <a:pt x="23247" y="117820"/>
                </a:lnTo>
                <a:lnTo>
                  <a:pt x="2336" y="85585"/>
                </a:lnTo>
                <a:lnTo>
                  <a:pt x="0" y="6795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977901"/>
            <a:ext cx="7519034" cy="194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rcoal formation (pyrolysis)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ts val="2695"/>
              </a:lnSpc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ev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eral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th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usand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y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ars old</a:t>
            </a:r>
            <a:endParaRPr sz="2400" dirty="0">
              <a:latin typeface="Franklin Gothic Book"/>
              <a:cs typeface="Franklin Gothic Book"/>
            </a:endParaRPr>
          </a:p>
          <a:p>
            <a:pPr marL="241300" indent="-228600">
              <a:lnSpc>
                <a:spcPct val="100000"/>
              </a:lnSpc>
              <a:spcBef>
                <a:spcPts val="484"/>
              </a:spcBef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Gasi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cation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ts val="2750"/>
              </a:lnSpc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arge scale use on coal in the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1800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’s; w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ood in 1900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’s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ts val="2680"/>
              </a:lnSpc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ew focus →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alternativ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 feedstocks</a:t>
            </a: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4285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Background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–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Hi</a:t>
            </a:r>
            <a:r>
              <a:rPr sz="3600" spc="-20" dirty="0" smtClean="0">
                <a:solidFill>
                  <a:srgbClr val="262626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ory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</a:t>
            </a:r>
            <a:r>
              <a:rPr sz="3600" spc="-10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35" dirty="0" smtClean="0">
                <a:solidFill>
                  <a:srgbClr val="262626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asi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ica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ion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3267" y="6589973"/>
            <a:ext cx="8509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3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00" y="3067050"/>
            <a:ext cx="6766198" cy="3409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8900" y="3054350"/>
            <a:ext cx="6791720" cy="3435349"/>
          </a:xfrm>
          <a:custGeom>
            <a:avLst/>
            <a:gdLst/>
            <a:ahLst/>
            <a:cxnLst/>
            <a:rect l="l" t="t" r="r" b="b"/>
            <a:pathLst>
              <a:path w="6791720" h="3435349">
                <a:moveTo>
                  <a:pt x="0" y="0"/>
                </a:moveTo>
                <a:lnTo>
                  <a:pt x="6791720" y="0"/>
                </a:lnTo>
                <a:lnTo>
                  <a:pt x="6791720" y="3435349"/>
                </a:lnTo>
                <a:lnTo>
                  <a:pt x="0" y="34353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40939" y="6657499"/>
            <a:ext cx="4980305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Franklin Gothic Book"/>
                <a:cs typeface="Franklin Gothic Book"/>
              </a:rPr>
              <a:t>E</a:t>
            </a:r>
            <a:r>
              <a:rPr sz="1000" spc="-40" dirty="0" smtClean="0">
                <a:latin typeface="Franklin Gothic Book"/>
                <a:cs typeface="Franklin Gothic Book"/>
              </a:rPr>
              <a:t>P</a:t>
            </a:r>
            <a:r>
              <a:rPr sz="1000" spc="0" dirty="0" smtClean="0">
                <a:latin typeface="Franklin Gothic Book"/>
                <a:cs typeface="Franklin Gothic Book"/>
              </a:rPr>
              <a:t>A, </a:t>
            </a:r>
            <a:r>
              <a:rPr sz="1000" spc="-20" dirty="0" smtClean="0">
                <a:latin typeface="Franklin Gothic Book"/>
                <a:cs typeface="Franklin Gothic Book"/>
              </a:rPr>
              <a:t>U</a:t>
            </a:r>
            <a:r>
              <a:rPr sz="1000" spc="0" dirty="0" smtClean="0">
                <a:latin typeface="Franklin Gothic Book"/>
                <a:cs typeface="Franklin Gothic Book"/>
              </a:rPr>
              <a:t>.S. (2</a:t>
            </a:r>
            <a:r>
              <a:rPr sz="1000" spc="-40" dirty="0" smtClean="0">
                <a:latin typeface="Franklin Gothic Book"/>
                <a:cs typeface="Franklin Gothic Book"/>
              </a:rPr>
              <a:t>0</a:t>
            </a:r>
            <a:r>
              <a:rPr sz="1000" spc="0" dirty="0" smtClean="0">
                <a:latin typeface="Franklin Gothic Book"/>
                <a:cs typeface="Franklin Gothic Book"/>
              </a:rPr>
              <a:t>12). </a:t>
            </a:r>
            <a:r>
              <a:rPr sz="1000" spc="-65" dirty="0" smtClean="0">
                <a:latin typeface="Franklin Gothic Book"/>
                <a:cs typeface="Franklin Gothic Book"/>
              </a:rPr>
              <a:t>T</a:t>
            </a:r>
            <a:r>
              <a:rPr sz="1000" spc="-5" dirty="0" smtClean="0">
                <a:latin typeface="Franklin Gothic Book"/>
                <a:cs typeface="Franklin Gothic Book"/>
              </a:rPr>
              <a:t>echnology Assessment </a:t>
            </a:r>
            <a:r>
              <a:rPr sz="1000" spc="-30" dirty="0" smtClean="0">
                <a:latin typeface="Franklin Gothic Book"/>
                <a:cs typeface="Franklin Gothic Book"/>
              </a:rPr>
              <a:t>R</a:t>
            </a:r>
            <a:r>
              <a:rPr sz="1000" spc="-10" dirty="0" smtClean="0">
                <a:latin typeface="Franklin Gothic Book"/>
                <a:cs typeface="Franklin Gothic Book"/>
              </a:rPr>
              <a:t>epo</a:t>
            </a:r>
            <a:r>
              <a:rPr sz="1000" spc="25" dirty="0" smtClean="0">
                <a:latin typeface="Franklin Gothic Book"/>
                <a:cs typeface="Franklin Gothic Book"/>
              </a:rPr>
              <a:t>r</a:t>
            </a:r>
            <a:r>
              <a:rPr sz="1000" spc="-5" dirty="0" smtClean="0">
                <a:latin typeface="Franklin Gothic Book"/>
                <a:cs typeface="Franklin Gothic Book"/>
              </a:rPr>
              <a:t>t: </a:t>
            </a:r>
            <a:r>
              <a:rPr sz="1000" spc="-25" dirty="0" smtClean="0">
                <a:latin typeface="Franklin Gothic Book"/>
                <a:cs typeface="Franklin Gothic Book"/>
              </a:rPr>
              <a:t>A</a:t>
            </a:r>
            <a:r>
              <a:rPr sz="1000" spc="-20" dirty="0" smtClean="0">
                <a:latin typeface="Franklin Gothic Book"/>
                <a:cs typeface="Franklin Gothic Book"/>
              </a:rPr>
              <a:t>q</a:t>
            </a:r>
            <a:r>
              <a:rPr sz="1000" spc="-10" dirty="0" smtClean="0">
                <a:latin typeface="Franklin Gothic Book"/>
                <a:cs typeface="Franklin Gothic Book"/>
              </a:rPr>
              <a:t>ueous S</a:t>
            </a:r>
            <a:r>
              <a:rPr sz="1000" spc="-5" dirty="0" smtClean="0">
                <a:latin typeface="Franklin Gothic Book"/>
                <a:cs typeface="Franklin Gothic Book"/>
              </a:rPr>
              <a:t>ludg</a:t>
            </a:r>
            <a:r>
              <a:rPr sz="1000" spc="-10" dirty="0" smtClean="0">
                <a:latin typeface="Franklin Gothic Book"/>
                <a:cs typeface="Franklin Gothic Book"/>
              </a:rPr>
              <a:t>e Gasi</a:t>
            </a:r>
            <a:r>
              <a:rPr sz="1000" spc="0" dirty="0" smtClean="0">
                <a:latin typeface="Franklin Gothic Book"/>
                <a:cs typeface="Franklin Gothic Book"/>
              </a:rPr>
              <a:t>fi</a:t>
            </a:r>
            <a:r>
              <a:rPr sz="1000" spc="-5" dirty="0" smtClean="0">
                <a:latin typeface="Franklin Gothic Book"/>
                <a:cs typeface="Franklin Gothic Book"/>
              </a:rPr>
              <a:t>cati</a:t>
            </a:r>
            <a:r>
              <a:rPr sz="1000" spc="-10" dirty="0" smtClean="0">
                <a:latin typeface="Franklin Gothic Book"/>
                <a:cs typeface="Franklin Gothic Book"/>
              </a:rPr>
              <a:t>on </a:t>
            </a:r>
            <a:r>
              <a:rPr sz="1000" spc="-65" dirty="0" smtClean="0">
                <a:latin typeface="Franklin Gothic Book"/>
                <a:cs typeface="Franklin Gothic Book"/>
              </a:rPr>
              <a:t>T</a:t>
            </a:r>
            <a:r>
              <a:rPr sz="1000" spc="-5" dirty="0" smtClean="0">
                <a:latin typeface="Franklin Gothic Book"/>
                <a:cs typeface="Franklin Gothic Book"/>
              </a:rPr>
              <a:t>echnologies.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5943598"/>
          </a:xfrm>
          <a:custGeom>
            <a:avLst/>
            <a:gdLst/>
            <a:ahLst/>
            <a:cxnLst/>
            <a:rect l="l" t="t" r="r" b="b"/>
            <a:pathLst>
              <a:path w="9143998" h="5943598">
                <a:moveTo>
                  <a:pt x="0" y="5943598"/>
                </a:moveTo>
                <a:lnTo>
                  <a:pt x="9143998" y="5943598"/>
                </a:lnTo>
                <a:lnTo>
                  <a:pt x="9143998" y="0"/>
                </a:lnTo>
                <a:lnTo>
                  <a:pt x="0" y="0"/>
                </a:lnTo>
                <a:lnTo>
                  <a:pt x="0" y="5943598"/>
                </a:lnTo>
                <a:close/>
              </a:path>
            </a:pathLst>
          </a:custGeom>
          <a:solidFill>
            <a:srgbClr val="433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3977" y="6096000"/>
            <a:ext cx="1142999" cy="584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699" y="1700783"/>
            <a:ext cx="3109595" cy="738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45" dirty="0" smtClean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r>
              <a:rPr sz="4800" spc="-2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800" spc="-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ions?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699" y="3554983"/>
            <a:ext cx="3143250" cy="738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3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hank</a:t>
            </a:r>
            <a:r>
              <a:rPr sz="4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4800" spc="-15" dirty="0" smtClean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8486" y="6590665"/>
            <a:ext cx="14478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38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38800" y="3581400"/>
            <a:ext cx="3124198" cy="2087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4511" y="3567112"/>
            <a:ext cx="3152774" cy="2116137"/>
          </a:xfrm>
          <a:custGeom>
            <a:avLst/>
            <a:gdLst/>
            <a:ahLst/>
            <a:cxnLst/>
            <a:rect l="l" t="t" r="r" b="b"/>
            <a:pathLst>
              <a:path w="3152774" h="2116137">
                <a:moveTo>
                  <a:pt x="0" y="0"/>
                </a:moveTo>
                <a:lnTo>
                  <a:pt x="3152774" y="0"/>
                </a:lnTo>
                <a:lnTo>
                  <a:pt x="3152774" y="2116137"/>
                </a:lnTo>
                <a:lnTo>
                  <a:pt x="0" y="2116137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7538" y="5455920"/>
            <a:ext cx="108775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latin typeface="Franklin Gothic Book"/>
                <a:cs typeface="Franklin Gothic Book"/>
              </a:rPr>
              <a:t>C</a:t>
            </a:r>
            <a:r>
              <a:rPr sz="1200" spc="-10" dirty="0" smtClean="0">
                <a:latin typeface="Franklin Gothic Book"/>
                <a:cs typeface="Franklin Gothic Book"/>
              </a:rPr>
              <a:t>ou</a:t>
            </a:r>
            <a:r>
              <a:rPr sz="1200" spc="30" dirty="0" smtClean="0">
                <a:latin typeface="Franklin Gothic Book"/>
                <a:cs typeface="Franklin Gothic Book"/>
              </a:rPr>
              <a:t>r</a:t>
            </a:r>
            <a:r>
              <a:rPr sz="1200" spc="-30" dirty="0" smtClean="0">
                <a:latin typeface="Franklin Gothic Book"/>
                <a:cs typeface="Franklin Gothic Book"/>
              </a:rPr>
              <a:t>t</a:t>
            </a:r>
            <a:r>
              <a:rPr sz="1200" spc="-10" dirty="0" smtClean="0">
                <a:latin typeface="Franklin Gothic Book"/>
                <a:cs typeface="Franklin Gothic Book"/>
              </a:rPr>
              <a:t>esy </a:t>
            </a:r>
            <a:r>
              <a:rPr sz="1200" spc="-5" dirty="0" smtClean="0">
                <a:latin typeface="Franklin Gothic Book"/>
                <a:cs typeface="Franklin Gothic Book"/>
              </a:rPr>
              <a:t>of </a:t>
            </a:r>
            <a:r>
              <a:rPr sz="1200" spc="-30" dirty="0" smtClean="0">
                <a:latin typeface="Franklin Gothic Book"/>
                <a:cs typeface="Franklin Gothic Book"/>
              </a:rPr>
              <a:t>K</a:t>
            </a:r>
            <a:r>
              <a:rPr sz="1200" spc="-10" dirty="0" smtClean="0">
                <a:latin typeface="Franklin Gothic Book"/>
                <a:cs typeface="Franklin Gothic Book"/>
              </a:rPr>
              <a:t>op</a:t>
            </a:r>
            <a:r>
              <a:rPr sz="1200" spc="-5" dirty="0" smtClean="0">
                <a:latin typeface="Franklin Gothic Book"/>
                <a:cs typeface="Franklin Gothic Book"/>
              </a:rPr>
              <a:t>f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53000" y="304801"/>
            <a:ext cx="3809998" cy="2854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8711" y="290514"/>
            <a:ext cx="3838573" cy="2882899"/>
          </a:xfrm>
          <a:custGeom>
            <a:avLst/>
            <a:gdLst/>
            <a:ahLst/>
            <a:cxnLst/>
            <a:rect l="l" t="t" r="r" b="b"/>
            <a:pathLst>
              <a:path w="3838573" h="2882899">
                <a:moveTo>
                  <a:pt x="0" y="0"/>
                </a:moveTo>
                <a:lnTo>
                  <a:pt x="3838573" y="0"/>
                </a:lnTo>
                <a:lnTo>
                  <a:pt x="3838573" y="2882899"/>
                </a:lnTo>
                <a:lnTo>
                  <a:pt x="0" y="28828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1738" y="2941320"/>
            <a:ext cx="133540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latin typeface="Franklin Gothic Book"/>
                <a:cs typeface="Franklin Gothic Book"/>
              </a:rPr>
              <a:t>C</a:t>
            </a:r>
            <a:r>
              <a:rPr sz="1200" spc="-10" dirty="0" smtClean="0">
                <a:latin typeface="Franklin Gothic Book"/>
                <a:cs typeface="Franklin Gothic Book"/>
              </a:rPr>
              <a:t>ou</a:t>
            </a:r>
            <a:r>
              <a:rPr sz="1200" spc="30" dirty="0" smtClean="0">
                <a:latin typeface="Franklin Gothic Book"/>
                <a:cs typeface="Franklin Gothic Book"/>
              </a:rPr>
              <a:t>r</a:t>
            </a:r>
            <a:r>
              <a:rPr sz="1200" spc="-30" dirty="0" smtClean="0">
                <a:latin typeface="Franklin Gothic Book"/>
                <a:cs typeface="Franklin Gothic Book"/>
              </a:rPr>
              <a:t>t</a:t>
            </a:r>
            <a:r>
              <a:rPr sz="1200" spc="-10" dirty="0" smtClean="0">
                <a:latin typeface="Franklin Gothic Book"/>
                <a:cs typeface="Franklin Gothic Book"/>
              </a:rPr>
              <a:t>esy </a:t>
            </a:r>
            <a:r>
              <a:rPr sz="1200" spc="-5" dirty="0" smtClean="0">
                <a:latin typeface="Franklin Gothic Book"/>
                <a:cs typeface="Franklin Gothic Book"/>
              </a:rPr>
              <a:t>of </a:t>
            </a:r>
            <a:r>
              <a:rPr sz="1200" spc="-10" dirty="0" smtClean="0">
                <a:latin typeface="Franklin Gothic Book"/>
                <a:cs typeface="Franklin Gothic Book"/>
              </a:rPr>
              <a:t>N</a:t>
            </a:r>
            <a:r>
              <a:rPr sz="1200" spc="-35" dirty="0" smtClean="0">
                <a:latin typeface="Franklin Gothic Book"/>
                <a:cs typeface="Franklin Gothic Book"/>
              </a:rPr>
              <a:t>e</a:t>
            </a:r>
            <a:r>
              <a:rPr sz="1200" spc="-5" dirty="0" smtClean="0">
                <a:latin typeface="Franklin Gothic Book"/>
                <a:cs typeface="Franklin Gothic Book"/>
              </a:rPr>
              <a:t>x</a:t>
            </a:r>
            <a:r>
              <a:rPr sz="1200" spc="-30" dirty="0" smtClean="0">
                <a:latin typeface="Franklin Gothic Book"/>
                <a:cs typeface="Franklin Gothic Book"/>
              </a:rPr>
              <a:t>t</a:t>
            </a:r>
            <a:r>
              <a:rPr sz="1200" spc="-15" dirty="0" smtClean="0">
                <a:latin typeface="Franklin Gothic Book"/>
                <a:cs typeface="Franklin Gothic Book"/>
              </a:rPr>
              <a:t>e</a:t>
            </a:r>
            <a:r>
              <a:rPr sz="1200" spc="-10" dirty="0" smtClean="0">
                <a:latin typeface="Franklin Gothic Book"/>
                <a:cs typeface="Franklin Gothic Book"/>
              </a:rPr>
              <a:t>rra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306829"/>
            <a:ext cx="8467090" cy="4506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0700" marR="286385" indent="-508000">
              <a:lnSpc>
                <a:spcPts val="1800"/>
              </a:lnSpc>
              <a:buClr>
                <a:srgbClr val="7C93A0"/>
              </a:buClr>
              <a:buFont typeface="Franklin Gothic Book"/>
              <a:buAutoNum type="arabicPeriod"/>
              <a:tabLst>
                <a:tab pos="528320" algn="l"/>
              </a:tabLst>
            </a:pP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Jude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x, J., </a:t>
            </a: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Gai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ffi, M., Burgbacher, </a:t>
            </a: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H. (2012). 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Gasification of dried sewage sludge: Status of the demonstration and the pilot plant. Waste Management, 32 (4), 719-723.</a:t>
            </a:r>
            <a:endParaRPr sz="1800" dirty="0">
              <a:latin typeface="Franklin Gothic Book"/>
              <a:cs typeface="Franklin Gothic Book"/>
            </a:endParaRPr>
          </a:p>
          <a:p>
            <a:pPr>
              <a:lnSpc>
                <a:spcPts val="900"/>
              </a:lnSpc>
              <a:spcBef>
                <a:spcPts val="45"/>
              </a:spcBef>
              <a:buClr>
                <a:srgbClr val="7C93A0"/>
              </a:buClr>
              <a:buFont typeface="Franklin Gothic Book"/>
              <a:buAutoNum type="arabicPeriod"/>
            </a:pPr>
            <a:endParaRPr sz="900" dirty="0"/>
          </a:p>
          <a:p>
            <a:pPr marL="520700" marR="279400" indent="-508000">
              <a:lnSpc>
                <a:spcPct val="84200"/>
              </a:lnSpc>
              <a:buClr>
                <a:srgbClr val="7C93A0"/>
              </a:buClr>
              <a:buFont typeface="Franklin Gothic Book"/>
              <a:buAutoNum type="arabicPeriod"/>
              <a:tabLst>
                <a:tab pos="526415" algn="l"/>
              </a:tabLst>
            </a:pPr>
            <a:r>
              <a:rPr sz="18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Gi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kas, P., Noll, S., Stedman, K. “Gasification of Primary Fine-Screened Solids for Energy Production,” Eurasia Waste Management Symposium,</a:t>
            </a:r>
            <a:r>
              <a:rPr sz="1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Hali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 Congress</a:t>
            </a:r>
            <a:r>
              <a:rPr sz="1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C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enter, Istanbul, Turkey, November 14-16, 2011.</a:t>
            </a:r>
            <a:endParaRPr sz="1800" dirty="0">
              <a:latin typeface="Franklin Gothic Book"/>
              <a:cs typeface="Franklin Gothic Book"/>
            </a:endParaRPr>
          </a:p>
          <a:p>
            <a:pPr>
              <a:lnSpc>
                <a:spcPts val="750"/>
              </a:lnSpc>
              <a:spcBef>
                <a:spcPts val="45"/>
              </a:spcBef>
              <a:buClr>
                <a:srgbClr val="7C93A0"/>
              </a:buClr>
              <a:buFont typeface="Franklin Gothic Book"/>
              <a:buAutoNum type="arabicPeriod"/>
            </a:pPr>
            <a:endParaRPr sz="750" dirty="0"/>
          </a:p>
          <a:p>
            <a:pPr marL="520700" marR="431800" indent="-508000" algn="just">
              <a:lnSpc>
                <a:spcPct val="86500"/>
              </a:lnSpc>
              <a:buClr>
                <a:srgbClr val="7C93A0"/>
              </a:buClr>
              <a:buFont typeface="Franklin Gothic Book"/>
              <a:buAutoNum type="arabicPeriod"/>
              <a:tabLst>
                <a:tab pos="526415" algn="l"/>
              </a:tabLst>
            </a:pPr>
            <a:r>
              <a:rPr sz="18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ountouris, A., </a:t>
            </a: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Voutsa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s, E., T</a:t>
            </a:r>
            <a:r>
              <a:rPr sz="1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</a:t>
            </a: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ss</a:t>
            </a:r>
            <a:r>
              <a:rPr sz="1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i</a:t>
            </a:r>
            <a:r>
              <a:rPr sz="1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s, D. (2008). Plasma gasification of sewage sludge: Process development and energy optimization. Energy Conversion and</a:t>
            </a:r>
            <a:r>
              <a:rPr sz="1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M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anagement , 49 (8), 2264-2271.</a:t>
            </a:r>
            <a:endParaRPr sz="1800" dirty="0">
              <a:latin typeface="Franklin Gothic Book"/>
              <a:cs typeface="Franklin Gothic Book"/>
            </a:endParaRPr>
          </a:p>
          <a:p>
            <a:pPr>
              <a:lnSpc>
                <a:spcPts val="800"/>
              </a:lnSpc>
              <a:spcBef>
                <a:spcPts val="31"/>
              </a:spcBef>
              <a:buClr>
                <a:srgbClr val="7C93A0"/>
              </a:buClr>
              <a:buFont typeface="Franklin Gothic Book"/>
              <a:buAutoNum type="arabicPeriod"/>
            </a:pPr>
            <a:endParaRPr sz="800" dirty="0"/>
          </a:p>
          <a:p>
            <a:pPr marL="520700" marR="352425" indent="-508000">
              <a:lnSpc>
                <a:spcPts val="1839"/>
              </a:lnSpc>
              <a:buClr>
                <a:srgbClr val="7C93A0"/>
              </a:buClr>
              <a:buFont typeface="Franklin Gothic Book"/>
              <a:buAutoNum type="arabicPeriod"/>
              <a:tabLst>
                <a:tab pos="526415" algn="l"/>
              </a:tabLst>
            </a:pP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EPA, U.S. (2012). Techn</a:t>
            </a: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logy Assessment </a:t>
            </a: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Rep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ort: Aqueous Sludge Gasification</a:t>
            </a:r>
            <a:r>
              <a:rPr sz="1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T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echn</a:t>
            </a: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logies. U.S. Environmental Protection Agency.</a:t>
            </a:r>
            <a:endParaRPr sz="1800" dirty="0">
              <a:latin typeface="Franklin Gothic Book"/>
              <a:cs typeface="Franklin Gothic Book"/>
            </a:endParaRPr>
          </a:p>
          <a:p>
            <a:pPr>
              <a:lnSpc>
                <a:spcPts val="750"/>
              </a:lnSpc>
              <a:spcBef>
                <a:spcPts val="37"/>
              </a:spcBef>
              <a:buClr>
                <a:srgbClr val="7C93A0"/>
              </a:buClr>
              <a:buFont typeface="Franklin Gothic Book"/>
              <a:buAutoNum type="arabicPeriod"/>
            </a:pPr>
            <a:endParaRPr sz="750" dirty="0"/>
          </a:p>
          <a:p>
            <a:pPr marL="520700" marR="365125" indent="-508000" algn="just">
              <a:lnSpc>
                <a:spcPct val="86500"/>
              </a:lnSpc>
              <a:buClr>
                <a:srgbClr val="7C93A0"/>
              </a:buClr>
              <a:buFont typeface="Franklin Gothic Book"/>
              <a:buAutoNum type="arabicPeriod"/>
              <a:tabLst>
                <a:tab pos="526415" algn="l"/>
              </a:tabLst>
            </a:pPr>
            <a:r>
              <a:rPr sz="18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oll, S. (2012). A Net Energy Comparison of Anaerobic Digestion vs. Ultra-High Temperature Gasification to Achieve Zero Energy, WEF Residuals and Biosolids</a:t>
            </a:r>
            <a:r>
              <a:rPr sz="1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2012.</a:t>
            </a:r>
            <a:endParaRPr sz="1800" dirty="0">
              <a:latin typeface="Franklin Gothic Book"/>
              <a:cs typeface="Franklin Gothic Book"/>
            </a:endParaRPr>
          </a:p>
          <a:p>
            <a:pPr>
              <a:lnSpc>
                <a:spcPts val="800"/>
              </a:lnSpc>
              <a:spcBef>
                <a:spcPts val="45"/>
              </a:spcBef>
              <a:buClr>
                <a:srgbClr val="7C93A0"/>
              </a:buClr>
              <a:buFont typeface="Franklin Gothic Book"/>
              <a:buAutoNum type="arabicPeriod"/>
            </a:pPr>
            <a:endParaRPr sz="800" dirty="0"/>
          </a:p>
          <a:p>
            <a:pPr marL="520700" marR="12700" indent="-508000" algn="just">
              <a:lnSpc>
                <a:spcPct val="84200"/>
              </a:lnSpc>
              <a:buClr>
                <a:srgbClr val="7C93A0"/>
              </a:buClr>
              <a:buFont typeface="Franklin Gothic Book"/>
              <a:buAutoNum type="arabicPeriod"/>
              <a:tabLst>
                <a:tab pos="526415" algn="l"/>
              </a:tabLst>
            </a:pP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Li-ping, X., Tao, L., </a:t>
            </a:r>
            <a:r>
              <a:rPr sz="1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J</a:t>
            </a:r>
            <a:r>
              <a:rPr sz="1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i</a:t>
            </a: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n-dong, G., Xue-ning, F., Xia, W., Yuan-guang, J. (2010). Effect of </a:t>
            </a: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moi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sture content in sewage sludge on air gasification. J Fuel C</a:t>
            </a: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hem T</a:t>
            </a:r>
            <a:r>
              <a:rPr sz="1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echn</a:t>
            </a:r>
            <a:r>
              <a:rPr sz="1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</a:t>
            </a:r>
            <a:r>
              <a:rPr sz="1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 , 38 (5), 615-620.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Re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erences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3686" y="6589973"/>
            <a:ext cx="14478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39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2403" y="6515100"/>
            <a:ext cx="207454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yrolysis Reacti</a:t>
            </a:r>
            <a:r>
              <a:rPr sz="20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ons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Process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30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undamen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als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3267" y="6589973"/>
            <a:ext cx="8509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4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399" y="5271485"/>
            <a:ext cx="2133600" cy="1205513"/>
          </a:xfrm>
          <a:custGeom>
            <a:avLst/>
            <a:gdLst/>
            <a:ahLst/>
            <a:cxnLst/>
            <a:rect l="l" t="t" r="r" b="b"/>
            <a:pathLst>
              <a:path w="2133600" h="1205513">
                <a:moveTo>
                  <a:pt x="0" y="1205513"/>
                </a:moveTo>
                <a:lnTo>
                  <a:pt x="2133600" y="1205513"/>
                </a:lnTo>
                <a:lnTo>
                  <a:pt x="2133600" y="0"/>
                </a:lnTo>
                <a:lnTo>
                  <a:pt x="0" y="0"/>
                </a:lnTo>
                <a:lnTo>
                  <a:pt x="0" y="1205513"/>
                </a:lnTo>
                <a:close/>
              </a:path>
            </a:pathLst>
          </a:custGeom>
          <a:solidFill>
            <a:srgbClr val="A260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399" y="5271485"/>
            <a:ext cx="2133599" cy="1205513"/>
          </a:xfrm>
          <a:custGeom>
            <a:avLst/>
            <a:gdLst/>
            <a:ahLst/>
            <a:cxnLst/>
            <a:rect l="l" t="t" r="r" b="b"/>
            <a:pathLst>
              <a:path w="2133599" h="1205513">
                <a:moveTo>
                  <a:pt x="0" y="0"/>
                </a:moveTo>
                <a:lnTo>
                  <a:pt x="2133599" y="0"/>
                </a:lnTo>
                <a:lnTo>
                  <a:pt x="2133599" y="1205513"/>
                </a:lnTo>
                <a:lnTo>
                  <a:pt x="0" y="120551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4186" y="5474685"/>
            <a:ext cx="1339850" cy="711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93675">
              <a:lnSpc>
                <a:spcPts val="2800"/>
              </a:lnSpc>
            </a:pPr>
            <a:r>
              <a:rPr sz="2400" dirty="0" smtClean="0">
                <a:latin typeface="Franklin Gothic Book"/>
                <a:cs typeface="Franklin Gothic Book"/>
              </a:rPr>
              <a:t>C</a:t>
            </a:r>
            <a:r>
              <a:rPr sz="2400" spc="-15" dirty="0" smtClean="0">
                <a:latin typeface="Franklin Gothic Book"/>
                <a:cs typeface="Franklin Gothic Book"/>
              </a:rPr>
              <a:t>arbon</a:t>
            </a:r>
            <a:r>
              <a:rPr sz="2400" spc="-10" dirty="0" smtClean="0">
                <a:latin typeface="Franklin Gothic Book"/>
                <a:cs typeface="Franklin Gothic Book"/>
              </a:rPr>
              <a:t> </a:t>
            </a:r>
            <a:r>
              <a:rPr sz="2400" spc="-65" dirty="0" smtClean="0">
                <a:latin typeface="Franklin Gothic Book"/>
                <a:cs typeface="Franklin Gothic Book"/>
              </a:rPr>
              <a:t>F</a:t>
            </a:r>
            <a:r>
              <a:rPr sz="2400" spc="-15" dirty="0" smtClean="0">
                <a:latin typeface="Franklin Gothic Book"/>
                <a:cs typeface="Franklin Gothic Book"/>
              </a:rPr>
              <a:t>eed</a:t>
            </a:r>
            <a:r>
              <a:rPr sz="2400" spc="-20" dirty="0" smtClean="0">
                <a:latin typeface="Franklin Gothic Book"/>
                <a:cs typeface="Franklin Gothic Book"/>
              </a:rPr>
              <a:t>s</a:t>
            </a:r>
            <a:r>
              <a:rPr sz="2400" spc="-50" dirty="0" smtClean="0">
                <a:latin typeface="Franklin Gothic Book"/>
                <a:cs typeface="Franklin Gothic Book"/>
              </a:rPr>
              <a:t>t</a:t>
            </a:r>
            <a:r>
              <a:rPr sz="2400" spc="-15" dirty="0" smtClean="0">
                <a:latin typeface="Franklin Gothic Book"/>
                <a:cs typeface="Franklin Gothic Book"/>
              </a:rPr>
              <a:t>ock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83151" y="5257800"/>
            <a:ext cx="2094047" cy="1183165"/>
          </a:xfrm>
          <a:custGeom>
            <a:avLst/>
            <a:gdLst/>
            <a:ahLst/>
            <a:cxnLst/>
            <a:rect l="l" t="t" r="r" b="b"/>
            <a:pathLst>
              <a:path w="2094047" h="1183165">
                <a:moveTo>
                  <a:pt x="0" y="1183165"/>
                </a:moveTo>
                <a:lnTo>
                  <a:pt x="2094047" y="1183165"/>
                </a:lnTo>
                <a:lnTo>
                  <a:pt x="2094047" y="0"/>
                </a:lnTo>
                <a:lnTo>
                  <a:pt x="0" y="0"/>
                </a:lnTo>
                <a:lnTo>
                  <a:pt x="0" y="1183165"/>
                </a:lnTo>
                <a:close/>
              </a:path>
            </a:pathLst>
          </a:custGeom>
          <a:solidFill>
            <a:srgbClr val="B9A7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3151" y="5257800"/>
            <a:ext cx="2094047" cy="1183165"/>
          </a:xfrm>
          <a:custGeom>
            <a:avLst/>
            <a:gdLst/>
            <a:ahLst/>
            <a:cxnLst/>
            <a:rect l="l" t="t" r="r" b="b"/>
            <a:pathLst>
              <a:path w="2094047" h="1183165">
                <a:moveTo>
                  <a:pt x="0" y="0"/>
                </a:moveTo>
                <a:lnTo>
                  <a:pt x="2094047" y="0"/>
                </a:lnTo>
                <a:lnTo>
                  <a:pt x="2094047" y="1183165"/>
                </a:lnTo>
                <a:lnTo>
                  <a:pt x="0" y="118316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18570" y="5666502"/>
            <a:ext cx="62865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Franklin Gothic Book"/>
                <a:cs typeface="Franklin Gothic Book"/>
              </a:rPr>
              <a:t>C</a:t>
            </a:r>
            <a:r>
              <a:rPr sz="2400" spc="-15" dirty="0" smtClean="0">
                <a:latin typeface="Franklin Gothic Book"/>
                <a:cs typeface="Franklin Gothic Book"/>
              </a:rPr>
              <a:t>h</a:t>
            </a:r>
            <a:r>
              <a:rPr sz="2400" spc="-20" dirty="0" smtClean="0">
                <a:latin typeface="Franklin Gothic Book"/>
                <a:cs typeface="Franklin Gothic Book"/>
              </a:rPr>
              <a:t>a</a:t>
            </a:r>
            <a:r>
              <a:rPr sz="2400" spc="-10" dirty="0" smtClean="0">
                <a:latin typeface="Franklin Gothic Book"/>
                <a:cs typeface="Franklin Gothic Book"/>
              </a:rPr>
              <a:t>r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7999" y="5867399"/>
            <a:ext cx="2895599" cy="0"/>
          </a:xfrm>
          <a:custGeom>
            <a:avLst/>
            <a:gdLst/>
            <a:ahLst/>
            <a:cxnLst/>
            <a:rect l="l" t="t" r="r" b="b"/>
            <a:pathLst>
              <a:path w="2895599">
                <a:moveTo>
                  <a:pt x="0" y="0"/>
                </a:moveTo>
                <a:lnTo>
                  <a:pt x="289559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42000" y="580389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2600" y="3677151"/>
            <a:ext cx="1650032" cy="1404251"/>
          </a:xfrm>
          <a:custGeom>
            <a:avLst/>
            <a:gdLst/>
            <a:ahLst/>
            <a:cxnLst/>
            <a:rect l="l" t="t" r="r" b="b"/>
            <a:pathLst>
              <a:path w="1650032" h="1404251">
                <a:moveTo>
                  <a:pt x="825016" y="0"/>
                </a:moveTo>
                <a:lnTo>
                  <a:pt x="757352" y="2327"/>
                </a:lnTo>
                <a:lnTo>
                  <a:pt x="691194" y="9189"/>
                </a:lnTo>
                <a:lnTo>
                  <a:pt x="626755" y="20405"/>
                </a:lnTo>
                <a:lnTo>
                  <a:pt x="564247" y="35794"/>
                </a:lnTo>
                <a:lnTo>
                  <a:pt x="503882" y="55176"/>
                </a:lnTo>
                <a:lnTo>
                  <a:pt x="445874" y="78370"/>
                </a:lnTo>
                <a:lnTo>
                  <a:pt x="390433" y="105194"/>
                </a:lnTo>
                <a:lnTo>
                  <a:pt x="337772" y="135469"/>
                </a:lnTo>
                <a:lnTo>
                  <a:pt x="288104" y="169014"/>
                </a:lnTo>
                <a:lnTo>
                  <a:pt x="241641" y="205648"/>
                </a:lnTo>
                <a:lnTo>
                  <a:pt x="198596" y="245190"/>
                </a:lnTo>
                <a:lnTo>
                  <a:pt x="159180" y="287459"/>
                </a:lnTo>
                <a:lnTo>
                  <a:pt x="123606" y="332276"/>
                </a:lnTo>
                <a:lnTo>
                  <a:pt x="92086" y="379458"/>
                </a:lnTo>
                <a:lnTo>
                  <a:pt x="64833" y="428826"/>
                </a:lnTo>
                <a:lnTo>
                  <a:pt x="42059" y="480199"/>
                </a:lnTo>
                <a:lnTo>
                  <a:pt x="23977" y="533397"/>
                </a:lnTo>
                <a:lnTo>
                  <a:pt x="10798" y="588237"/>
                </a:lnTo>
                <a:lnTo>
                  <a:pt x="2734" y="644540"/>
                </a:lnTo>
                <a:lnTo>
                  <a:pt x="0" y="702125"/>
                </a:lnTo>
                <a:lnTo>
                  <a:pt x="2734" y="759711"/>
                </a:lnTo>
                <a:lnTo>
                  <a:pt x="10798" y="816014"/>
                </a:lnTo>
                <a:lnTo>
                  <a:pt x="23977" y="870855"/>
                </a:lnTo>
                <a:lnTo>
                  <a:pt x="42059" y="924052"/>
                </a:lnTo>
                <a:lnTo>
                  <a:pt x="64833" y="975425"/>
                </a:lnTo>
                <a:lnTo>
                  <a:pt x="92086" y="1024793"/>
                </a:lnTo>
                <a:lnTo>
                  <a:pt x="123606" y="1071976"/>
                </a:lnTo>
                <a:lnTo>
                  <a:pt x="159180" y="1116792"/>
                </a:lnTo>
                <a:lnTo>
                  <a:pt x="198596" y="1159062"/>
                </a:lnTo>
                <a:lnTo>
                  <a:pt x="241641" y="1198604"/>
                </a:lnTo>
                <a:lnTo>
                  <a:pt x="288104" y="1235237"/>
                </a:lnTo>
                <a:lnTo>
                  <a:pt x="337772" y="1268782"/>
                </a:lnTo>
                <a:lnTo>
                  <a:pt x="390433" y="1299057"/>
                </a:lnTo>
                <a:lnTo>
                  <a:pt x="445874" y="1325881"/>
                </a:lnTo>
                <a:lnTo>
                  <a:pt x="503882" y="1349075"/>
                </a:lnTo>
                <a:lnTo>
                  <a:pt x="564247" y="1368456"/>
                </a:lnTo>
                <a:lnTo>
                  <a:pt x="626755" y="1383846"/>
                </a:lnTo>
                <a:lnTo>
                  <a:pt x="691194" y="1395062"/>
                </a:lnTo>
                <a:lnTo>
                  <a:pt x="757352" y="1401924"/>
                </a:lnTo>
                <a:lnTo>
                  <a:pt x="825016" y="1404251"/>
                </a:lnTo>
                <a:lnTo>
                  <a:pt x="892680" y="1401924"/>
                </a:lnTo>
                <a:lnTo>
                  <a:pt x="958838" y="1395062"/>
                </a:lnTo>
                <a:lnTo>
                  <a:pt x="1023277" y="1383846"/>
                </a:lnTo>
                <a:lnTo>
                  <a:pt x="1085785" y="1368456"/>
                </a:lnTo>
                <a:lnTo>
                  <a:pt x="1146149" y="1349075"/>
                </a:lnTo>
                <a:lnTo>
                  <a:pt x="1204158" y="1325881"/>
                </a:lnTo>
                <a:lnTo>
                  <a:pt x="1259599" y="1299057"/>
                </a:lnTo>
                <a:lnTo>
                  <a:pt x="1312260" y="1268782"/>
                </a:lnTo>
                <a:lnTo>
                  <a:pt x="1361927" y="1235237"/>
                </a:lnTo>
                <a:lnTo>
                  <a:pt x="1408390" y="1198604"/>
                </a:lnTo>
                <a:lnTo>
                  <a:pt x="1451436" y="1159062"/>
                </a:lnTo>
                <a:lnTo>
                  <a:pt x="1490852" y="1116792"/>
                </a:lnTo>
                <a:lnTo>
                  <a:pt x="1526425" y="1071976"/>
                </a:lnTo>
                <a:lnTo>
                  <a:pt x="1557945" y="1024793"/>
                </a:lnTo>
                <a:lnTo>
                  <a:pt x="1585198" y="975425"/>
                </a:lnTo>
                <a:lnTo>
                  <a:pt x="1607972" y="924052"/>
                </a:lnTo>
                <a:lnTo>
                  <a:pt x="1626055" y="870855"/>
                </a:lnTo>
                <a:lnTo>
                  <a:pt x="1639234" y="816014"/>
                </a:lnTo>
                <a:lnTo>
                  <a:pt x="1647297" y="759711"/>
                </a:lnTo>
                <a:lnTo>
                  <a:pt x="1650032" y="702125"/>
                </a:lnTo>
                <a:lnTo>
                  <a:pt x="1647297" y="644540"/>
                </a:lnTo>
                <a:lnTo>
                  <a:pt x="1639234" y="588237"/>
                </a:lnTo>
                <a:lnTo>
                  <a:pt x="1626055" y="533397"/>
                </a:lnTo>
                <a:lnTo>
                  <a:pt x="1607972" y="480199"/>
                </a:lnTo>
                <a:lnTo>
                  <a:pt x="1585198" y="428826"/>
                </a:lnTo>
                <a:lnTo>
                  <a:pt x="1557945" y="379458"/>
                </a:lnTo>
                <a:lnTo>
                  <a:pt x="1526425" y="332276"/>
                </a:lnTo>
                <a:lnTo>
                  <a:pt x="1490852" y="287459"/>
                </a:lnTo>
                <a:lnTo>
                  <a:pt x="1451436" y="245190"/>
                </a:lnTo>
                <a:lnTo>
                  <a:pt x="1408390" y="205648"/>
                </a:lnTo>
                <a:lnTo>
                  <a:pt x="1361927" y="169014"/>
                </a:lnTo>
                <a:lnTo>
                  <a:pt x="1312260" y="135469"/>
                </a:lnTo>
                <a:lnTo>
                  <a:pt x="1259599" y="105194"/>
                </a:lnTo>
                <a:lnTo>
                  <a:pt x="1204158" y="78370"/>
                </a:lnTo>
                <a:lnTo>
                  <a:pt x="1146149" y="55176"/>
                </a:lnTo>
                <a:lnTo>
                  <a:pt x="1085785" y="35794"/>
                </a:lnTo>
                <a:lnTo>
                  <a:pt x="1023277" y="20405"/>
                </a:lnTo>
                <a:lnTo>
                  <a:pt x="958838" y="9189"/>
                </a:lnTo>
                <a:lnTo>
                  <a:pt x="892680" y="2327"/>
                </a:lnTo>
                <a:lnTo>
                  <a:pt x="825016" y="0"/>
                </a:lnTo>
                <a:close/>
              </a:path>
            </a:pathLst>
          </a:custGeom>
          <a:solidFill>
            <a:srgbClr val="D1C6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2601" y="3690836"/>
            <a:ext cx="1650031" cy="1404251"/>
          </a:xfrm>
          <a:custGeom>
            <a:avLst/>
            <a:gdLst/>
            <a:ahLst/>
            <a:cxnLst/>
            <a:rect l="l" t="t" r="r" b="b"/>
            <a:pathLst>
              <a:path w="1650031" h="1404251">
                <a:moveTo>
                  <a:pt x="0" y="702125"/>
                </a:moveTo>
                <a:lnTo>
                  <a:pt x="2734" y="644540"/>
                </a:lnTo>
                <a:lnTo>
                  <a:pt x="10798" y="588237"/>
                </a:lnTo>
                <a:lnTo>
                  <a:pt x="23977" y="533396"/>
                </a:lnTo>
                <a:lnTo>
                  <a:pt x="42059" y="480199"/>
                </a:lnTo>
                <a:lnTo>
                  <a:pt x="64833" y="428826"/>
                </a:lnTo>
                <a:lnTo>
                  <a:pt x="92086" y="379458"/>
                </a:lnTo>
                <a:lnTo>
                  <a:pt x="123606" y="332275"/>
                </a:lnTo>
                <a:lnTo>
                  <a:pt x="159180" y="287459"/>
                </a:lnTo>
                <a:lnTo>
                  <a:pt x="198595" y="245189"/>
                </a:lnTo>
                <a:lnTo>
                  <a:pt x="241641" y="205647"/>
                </a:lnTo>
                <a:lnTo>
                  <a:pt x="288104" y="169014"/>
                </a:lnTo>
                <a:lnTo>
                  <a:pt x="337772" y="135469"/>
                </a:lnTo>
                <a:lnTo>
                  <a:pt x="390432" y="105194"/>
                </a:lnTo>
                <a:lnTo>
                  <a:pt x="445873" y="78370"/>
                </a:lnTo>
                <a:lnTo>
                  <a:pt x="503882" y="55176"/>
                </a:lnTo>
                <a:lnTo>
                  <a:pt x="564246" y="35794"/>
                </a:lnTo>
                <a:lnTo>
                  <a:pt x="626754" y="20405"/>
                </a:lnTo>
                <a:lnTo>
                  <a:pt x="691193" y="9189"/>
                </a:lnTo>
                <a:lnTo>
                  <a:pt x="757351" y="2327"/>
                </a:lnTo>
                <a:lnTo>
                  <a:pt x="825015" y="0"/>
                </a:lnTo>
                <a:lnTo>
                  <a:pt x="892679" y="2327"/>
                </a:lnTo>
                <a:lnTo>
                  <a:pt x="958837" y="9189"/>
                </a:lnTo>
                <a:lnTo>
                  <a:pt x="1023276" y="20405"/>
                </a:lnTo>
                <a:lnTo>
                  <a:pt x="1085784" y="35794"/>
                </a:lnTo>
                <a:lnTo>
                  <a:pt x="1146149" y="55176"/>
                </a:lnTo>
                <a:lnTo>
                  <a:pt x="1204158" y="78370"/>
                </a:lnTo>
                <a:lnTo>
                  <a:pt x="1259599" y="105194"/>
                </a:lnTo>
                <a:lnTo>
                  <a:pt x="1312259" y="135469"/>
                </a:lnTo>
                <a:lnTo>
                  <a:pt x="1361927" y="169014"/>
                </a:lnTo>
                <a:lnTo>
                  <a:pt x="1408390" y="205647"/>
                </a:lnTo>
                <a:lnTo>
                  <a:pt x="1451435" y="245189"/>
                </a:lnTo>
                <a:lnTo>
                  <a:pt x="1490851" y="287459"/>
                </a:lnTo>
                <a:lnTo>
                  <a:pt x="1526425" y="332275"/>
                </a:lnTo>
                <a:lnTo>
                  <a:pt x="1557944" y="379458"/>
                </a:lnTo>
                <a:lnTo>
                  <a:pt x="1585197" y="428826"/>
                </a:lnTo>
                <a:lnTo>
                  <a:pt x="1607971" y="480199"/>
                </a:lnTo>
                <a:lnTo>
                  <a:pt x="1626054" y="533396"/>
                </a:lnTo>
                <a:lnTo>
                  <a:pt x="1639233" y="588237"/>
                </a:lnTo>
                <a:lnTo>
                  <a:pt x="1647296" y="644540"/>
                </a:lnTo>
                <a:lnTo>
                  <a:pt x="1650031" y="702125"/>
                </a:lnTo>
                <a:lnTo>
                  <a:pt x="1647296" y="759711"/>
                </a:lnTo>
                <a:lnTo>
                  <a:pt x="1639233" y="816014"/>
                </a:lnTo>
                <a:lnTo>
                  <a:pt x="1626054" y="870854"/>
                </a:lnTo>
                <a:lnTo>
                  <a:pt x="1607971" y="924052"/>
                </a:lnTo>
                <a:lnTo>
                  <a:pt x="1585197" y="975425"/>
                </a:lnTo>
                <a:lnTo>
                  <a:pt x="1557944" y="1024793"/>
                </a:lnTo>
                <a:lnTo>
                  <a:pt x="1526425" y="1071975"/>
                </a:lnTo>
                <a:lnTo>
                  <a:pt x="1490851" y="1116792"/>
                </a:lnTo>
                <a:lnTo>
                  <a:pt x="1451435" y="1159061"/>
                </a:lnTo>
                <a:lnTo>
                  <a:pt x="1408390" y="1198603"/>
                </a:lnTo>
                <a:lnTo>
                  <a:pt x="1361927" y="1235237"/>
                </a:lnTo>
                <a:lnTo>
                  <a:pt x="1312259" y="1268782"/>
                </a:lnTo>
                <a:lnTo>
                  <a:pt x="1259599" y="1299057"/>
                </a:lnTo>
                <a:lnTo>
                  <a:pt x="1204158" y="1325881"/>
                </a:lnTo>
                <a:lnTo>
                  <a:pt x="1146149" y="1349075"/>
                </a:lnTo>
                <a:lnTo>
                  <a:pt x="1085784" y="1368456"/>
                </a:lnTo>
                <a:lnTo>
                  <a:pt x="1023276" y="1383845"/>
                </a:lnTo>
                <a:lnTo>
                  <a:pt x="958837" y="1395061"/>
                </a:lnTo>
                <a:lnTo>
                  <a:pt x="892679" y="1401923"/>
                </a:lnTo>
                <a:lnTo>
                  <a:pt x="825015" y="1404251"/>
                </a:lnTo>
                <a:lnTo>
                  <a:pt x="757351" y="1401923"/>
                </a:lnTo>
                <a:lnTo>
                  <a:pt x="691193" y="1395061"/>
                </a:lnTo>
                <a:lnTo>
                  <a:pt x="626754" y="1383845"/>
                </a:lnTo>
                <a:lnTo>
                  <a:pt x="564246" y="1368456"/>
                </a:lnTo>
                <a:lnTo>
                  <a:pt x="503882" y="1349075"/>
                </a:lnTo>
                <a:lnTo>
                  <a:pt x="445873" y="1325881"/>
                </a:lnTo>
                <a:lnTo>
                  <a:pt x="390432" y="1299057"/>
                </a:lnTo>
                <a:lnTo>
                  <a:pt x="337772" y="1268782"/>
                </a:lnTo>
                <a:lnTo>
                  <a:pt x="288104" y="1235237"/>
                </a:lnTo>
                <a:lnTo>
                  <a:pt x="241641" y="1198603"/>
                </a:lnTo>
                <a:lnTo>
                  <a:pt x="198595" y="1159061"/>
                </a:lnTo>
                <a:lnTo>
                  <a:pt x="159180" y="1116792"/>
                </a:lnTo>
                <a:lnTo>
                  <a:pt x="123606" y="1071975"/>
                </a:lnTo>
                <a:lnTo>
                  <a:pt x="92086" y="1024793"/>
                </a:lnTo>
                <a:lnTo>
                  <a:pt x="64833" y="975425"/>
                </a:lnTo>
                <a:lnTo>
                  <a:pt x="42059" y="924052"/>
                </a:lnTo>
                <a:lnTo>
                  <a:pt x="23977" y="870854"/>
                </a:lnTo>
                <a:lnTo>
                  <a:pt x="10798" y="816014"/>
                </a:lnTo>
                <a:lnTo>
                  <a:pt x="2734" y="759711"/>
                </a:lnTo>
                <a:lnTo>
                  <a:pt x="0" y="702125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98533" y="3851247"/>
            <a:ext cx="558165" cy="1168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99000"/>
              </a:lnSpc>
            </a:pPr>
            <a:r>
              <a:rPr sz="2400" spc="-160" dirty="0" smtClean="0">
                <a:latin typeface="Franklin Gothic Book"/>
                <a:cs typeface="Franklin Gothic Book"/>
              </a:rPr>
              <a:t>T</a:t>
            </a:r>
            <a:r>
              <a:rPr sz="2400" spc="-5" dirty="0" smtClean="0">
                <a:latin typeface="Franklin Gothic Book"/>
                <a:cs typeface="Franklin Gothic Book"/>
              </a:rPr>
              <a:t>a</a:t>
            </a:r>
            <a:r>
              <a:rPr sz="2400" spc="0" dirty="0" smtClean="0">
                <a:latin typeface="Franklin Gothic Book"/>
                <a:cs typeface="Franklin Gothic Book"/>
              </a:rPr>
              <a:t>r</a:t>
            </a:r>
            <a:r>
              <a:rPr sz="2400" spc="-15" dirty="0" smtClean="0">
                <a:latin typeface="Franklin Gothic Book"/>
                <a:cs typeface="Franklin Gothic Book"/>
              </a:rPr>
              <a:t>s H</a:t>
            </a:r>
            <a:r>
              <a:rPr sz="2400" spc="-22" baseline="-24305" dirty="0" smtClean="0">
                <a:latin typeface="Franklin Gothic Book"/>
                <a:cs typeface="Franklin Gothic Book"/>
              </a:rPr>
              <a:t>2 </a:t>
            </a:r>
            <a:r>
              <a:rPr sz="2400" spc="-15" dirty="0" smtClean="0">
                <a:latin typeface="Franklin Gothic Book"/>
                <a:cs typeface="Franklin Gothic Book"/>
              </a:rPr>
              <a:t>C</a:t>
            </a:r>
            <a:r>
              <a:rPr sz="2400" spc="-25" dirty="0" smtClean="0">
                <a:latin typeface="Franklin Gothic Book"/>
                <a:cs typeface="Franklin Gothic Book"/>
              </a:rPr>
              <a:t>H</a:t>
            </a:r>
            <a:r>
              <a:rPr sz="2400" spc="0" baseline="-24305" dirty="0" smtClean="0">
                <a:latin typeface="Franklin Gothic Book"/>
                <a:cs typeface="Franklin Gothic Book"/>
              </a:rPr>
              <a:t>4</a:t>
            </a:r>
            <a:endParaRPr sz="2400" baseline="-24305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6789" y="1583575"/>
            <a:ext cx="3844635" cy="2015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3399" y="1546859"/>
            <a:ext cx="3477260" cy="1968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17475" algn="ctr">
              <a:lnSpc>
                <a:spcPct val="100000"/>
              </a:lnSpc>
            </a:pP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General 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teps</a:t>
            </a:r>
            <a:endParaRPr sz="2800" dirty="0">
              <a:latin typeface="Franklin Gothic Book"/>
              <a:cs typeface="Franklin Gothic Book"/>
            </a:endParaRPr>
          </a:p>
          <a:p>
            <a:pPr marL="471805" indent="-459740">
              <a:lnSpc>
                <a:spcPct val="100000"/>
              </a:lnSpc>
              <a:spcBef>
                <a:spcPts val="75"/>
              </a:spcBef>
              <a:buClr>
                <a:srgbClr val="7C93A0"/>
              </a:buClr>
              <a:buFont typeface="Franklin Gothic Book"/>
              <a:buAutoNum type="arabicPeriod"/>
              <a:tabLst>
                <a:tab pos="47180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Drying</a:t>
            </a:r>
            <a:endParaRPr sz="2400" dirty="0">
              <a:latin typeface="Franklin Gothic Book"/>
              <a:cs typeface="Franklin Gothic Book"/>
            </a:endParaRPr>
          </a:p>
          <a:p>
            <a:pPr marL="469900" indent="-457200">
              <a:lnSpc>
                <a:spcPct val="100000"/>
              </a:lnSpc>
              <a:spcBef>
                <a:spcPts val="219"/>
              </a:spcBef>
              <a:buClr>
                <a:srgbClr val="7C93A0"/>
              </a:buClr>
              <a:buFont typeface="Franklin Gothic Book"/>
              <a:buAutoNum type="arabicPeriod"/>
              <a:tabLst>
                <a:tab pos="46926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ombustion (oxidation)</a:t>
            </a:r>
            <a:endParaRPr sz="2400" dirty="0">
              <a:latin typeface="Franklin Gothic Book"/>
              <a:cs typeface="Franklin Gothic Book"/>
            </a:endParaRP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Franklin Gothic Book"/>
              <a:buAutoNum type="arabicPeriod"/>
              <a:tabLst>
                <a:tab pos="46926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Gasi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cation (reduction)</a:t>
            </a: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09159" y="1583574"/>
            <a:ext cx="3994265" cy="1251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51671" y="1546859"/>
            <a:ext cx="3514725" cy="436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ai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 Typ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es of 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Gasi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ers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52998" y="1983232"/>
            <a:ext cx="3429002" cy="756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469265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Fixed bed</a:t>
            </a:r>
            <a:endParaRPr sz="2400" dirty="0">
              <a:latin typeface="Franklin Gothic Book"/>
              <a:cs typeface="Franklin Gothic Book"/>
            </a:endParaRP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469265" algn="l"/>
              </a:tabLst>
            </a:pPr>
            <a:r>
              <a:rPr lang="en-US"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Rotating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Fluidized bed</a:t>
            </a: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95400" y="4572000"/>
            <a:ext cx="0" cy="660399"/>
          </a:xfrm>
          <a:custGeom>
            <a:avLst/>
            <a:gdLst/>
            <a:ahLst/>
            <a:cxnLst/>
            <a:rect l="l" t="t" r="r" b="b"/>
            <a:pathLst>
              <a:path h="660399">
                <a:moveTo>
                  <a:pt x="0" y="0"/>
                </a:moveTo>
                <a:lnTo>
                  <a:pt x="0" y="660399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1899" y="51308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0"/>
                </a:lnTo>
                <a:lnTo>
                  <a:pt x="635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93139" y="4236720"/>
            <a:ext cx="4826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latin typeface="Franklin Gothic Book"/>
                <a:cs typeface="Franklin Gothic Book"/>
              </a:rPr>
              <a:t>Heat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0" name="object 27"/>
          <p:cNvSpPr/>
          <p:nvPr/>
        </p:nvSpPr>
        <p:spPr>
          <a:xfrm flipH="1">
            <a:off x="2577614" y="5081402"/>
            <a:ext cx="45719" cy="190083"/>
          </a:xfrm>
          <a:custGeom>
            <a:avLst/>
            <a:gdLst/>
            <a:ahLst/>
            <a:cxnLst/>
            <a:rect l="l" t="t" r="r" b="b"/>
            <a:pathLst>
              <a:path h="660399">
                <a:moveTo>
                  <a:pt x="0" y="0"/>
                </a:moveTo>
                <a:lnTo>
                  <a:pt x="0" y="660399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 rot="10800000">
            <a:off x="2559833" y="508273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0"/>
                </a:lnTo>
                <a:lnTo>
                  <a:pt x="635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73098"/>
          </a:xfrm>
          <a:prstGeom prst="rect">
            <a:avLst/>
          </a:prstGeom>
        </p:spPr>
        <p:txBody>
          <a:bodyPr vert="horz" wrap="square" lIns="0" tIns="141732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Rea</a:t>
            </a:r>
            <a:r>
              <a:rPr sz="3600" spc="-20" dirty="0" smtClean="0">
                <a:solidFill>
                  <a:srgbClr val="262626"/>
                </a:solidFill>
                <a:latin typeface="Arial"/>
                <a:cs typeface="Arial"/>
              </a:rPr>
              <a:t>c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ion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Pa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hways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5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9650" y="1571625"/>
            <a:ext cx="6610348" cy="170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99" y="1419225"/>
            <a:ext cx="6857998" cy="1933574"/>
          </a:xfrm>
          <a:custGeom>
            <a:avLst/>
            <a:gdLst/>
            <a:ahLst/>
            <a:cxnLst/>
            <a:rect l="l" t="t" r="r" b="b"/>
            <a:pathLst>
              <a:path w="6857998" h="1933574">
                <a:moveTo>
                  <a:pt x="0" y="322269"/>
                </a:moveTo>
                <a:lnTo>
                  <a:pt x="4217" y="269995"/>
                </a:lnTo>
                <a:lnTo>
                  <a:pt x="16429" y="220407"/>
                </a:lnTo>
                <a:lnTo>
                  <a:pt x="35971" y="174167"/>
                </a:lnTo>
                <a:lnTo>
                  <a:pt x="62179" y="131941"/>
                </a:lnTo>
                <a:lnTo>
                  <a:pt x="94390" y="94390"/>
                </a:lnTo>
                <a:lnTo>
                  <a:pt x="131941" y="62179"/>
                </a:lnTo>
                <a:lnTo>
                  <a:pt x="174167" y="35971"/>
                </a:lnTo>
                <a:lnTo>
                  <a:pt x="220407" y="16429"/>
                </a:lnTo>
                <a:lnTo>
                  <a:pt x="269995" y="4217"/>
                </a:lnTo>
                <a:lnTo>
                  <a:pt x="322268" y="0"/>
                </a:lnTo>
                <a:lnTo>
                  <a:pt x="6535729" y="0"/>
                </a:lnTo>
                <a:lnTo>
                  <a:pt x="6588003" y="4217"/>
                </a:lnTo>
                <a:lnTo>
                  <a:pt x="6637591" y="16429"/>
                </a:lnTo>
                <a:lnTo>
                  <a:pt x="6683830" y="35971"/>
                </a:lnTo>
                <a:lnTo>
                  <a:pt x="6726057" y="62179"/>
                </a:lnTo>
                <a:lnTo>
                  <a:pt x="6763608" y="94390"/>
                </a:lnTo>
                <a:lnTo>
                  <a:pt x="6795819" y="131941"/>
                </a:lnTo>
                <a:lnTo>
                  <a:pt x="6822027" y="174167"/>
                </a:lnTo>
                <a:lnTo>
                  <a:pt x="6841568" y="220407"/>
                </a:lnTo>
                <a:lnTo>
                  <a:pt x="6853780" y="269995"/>
                </a:lnTo>
                <a:lnTo>
                  <a:pt x="6857998" y="322269"/>
                </a:lnTo>
                <a:lnTo>
                  <a:pt x="6857998" y="1611305"/>
                </a:lnTo>
                <a:lnTo>
                  <a:pt x="6853780" y="1663578"/>
                </a:lnTo>
                <a:lnTo>
                  <a:pt x="6841568" y="1713167"/>
                </a:lnTo>
                <a:lnTo>
                  <a:pt x="6822027" y="1759406"/>
                </a:lnTo>
                <a:lnTo>
                  <a:pt x="6795819" y="1801633"/>
                </a:lnTo>
                <a:lnTo>
                  <a:pt x="6763608" y="1839183"/>
                </a:lnTo>
                <a:lnTo>
                  <a:pt x="6726057" y="1871394"/>
                </a:lnTo>
                <a:lnTo>
                  <a:pt x="6683830" y="1897603"/>
                </a:lnTo>
                <a:lnTo>
                  <a:pt x="6637591" y="1917144"/>
                </a:lnTo>
                <a:lnTo>
                  <a:pt x="6588003" y="1929356"/>
                </a:lnTo>
                <a:lnTo>
                  <a:pt x="6535729" y="1933574"/>
                </a:lnTo>
                <a:lnTo>
                  <a:pt x="322268" y="1933574"/>
                </a:lnTo>
                <a:lnTo>
                  <a:pt x="269995" y="1929356"/>
                </a:lnTo>
                <a:lnTo>
                  <a:pt x="220407" y="1917144"/>
                </a:lnTo>
                <a:lnTo>
                  <a:pt x="174167" y="1897603"/>
                </a:lnTo>
                <a:lnTo>
                  <a:pt x="131941" y="1871394"/>
                </a:lnTo>
                <a:lnTo>
                  <a:pt x="94390" y="1839183"/>
                </a:lnTo>
                <a:lnTo>
                  <a:pt x="62179" y="1801633"/>
                </a:lnTo>
                <a:lnTo>
                  <a:pt x="35971" y="1759406"/>
                </a:lnTo>
                <a:lnTo>
                  <a:pt x="16429" y="1713167"/>
                </a:lnTo>
                <a:lnTo>
                  <a:pt x="4217" y="1663578"/>
                </a:lnTo>
                <a:lnTo>
                  <a:pt x="0" y="1611305"/>
                </a:lnTo>
                <a:lnTo>
                  <a:pt x="0" y="322269"/>
                </a:lnTo>
                <a:close/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1219201"/>
            <a:ext cx="5181598" cy="304800"/>
          </a:xfrm>
          <a:custGeom>
            <a:avLst/>
            <a:gdLst/>
            <a:ahLst/>
            <a:cxnLst/>
            <a:rect l="l" t="t" r="r" b="b"/>
            <a:pathLst>
              <a:path w="5181598" h="304800">
                <a:moveTo>
                  <a:pt x="0" y="304800"/>
                </a:moveTo>
                <a:lnTo>
                  <a:pt x="5181598" y="304800"/>
                </a:lnTo>
                <a:lnTo>
                  <a:pt x="518159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0" y="1219201"/>
            <a:ext cx="5181598" cy="304800"/>
          </a:xfrm>
          <a:custGeom>
            <a:avLst/>
            <a:gdLst/>
            <a:ahLst/>
            <a:cxnLst/>
            <a:rect l="l" t="t" r="r" b="b"/>
            <a:pathLst>
              <a:path w="5181598" h="304800">
                <a:moveTo>
                  <a:pt x="0" y="0"/>
                </a:moveTo>
                <a:lnTo>
                  <a:pt x="5181598" y="0"/>
                </a:lnTo>
                <a:lnTo>
                  <a:pt x="5181598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22326" y="1200150"/>
            <a:ext cx="364871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Franklin Gothic Book"/>
                <a:cs typeface="Franklin Gothic Book"/>
              </a:rPr>
              <a:t>C</a:t>
            </a:r>
            <a:r>
              <a:rPr sz="2000" spc="-15" dirty="0" smtClean="0">
                <a:latin typeface="Franklin Gothic Book"/>
                <a:cs typeface="Franklin Gothic Book"/>
              </a:rPr>
              <a:t>omb</a:t>
            </a:r>
            <a:r>
              <a:rPr sz="2000" spc="-10" dirty="0" smtClean="0">
                <a:latin typeface="Franklin Gothic Book"/>
                <a:cs typeface="Franklin Gothic Book"/>
              </a:rPr>
              <a:t>usti</a:t>
            </a:r>
            <a:r>
              <a:rPr sz="2000" spc="-15" dirty="0" smtClean="0">
                <a:latin typeface="Franklin Gothic Book"/>
                <a:cs typeface="Franklin Gothic Book"/>
              </a:rPr>
              <a:t>on (Oxi</a:t>
            </a:r>
            <a:r>
              <a:rPr sz="2000" spc="-10" dirty="0" smtClean="0">
                <a:latin typeface="Franklin Gothic Book"/>
                <a:cs typeface="Franklin Gothic Book"/>
              </a:rPr>
              <a:t>dati</a:t>
            </a:r>
            <a:r>
              <a:rPr sz="2000" spc="-15" dirty="0" smtClean="0">
                <a:latin typeface="Franklin Gothic Book"/>
                <a:cs typeface="Franklin Gothic Book"/>
              </a:rPr>
              <a:t>on) </a:t>
            </a:r>
            <a:r>
              <a:rPr sz="2000" spc="-50" dirty="0" smtClean="0">
                <a:latin typeface="Franklin Gothic Book"/>
                <a:cs typeface="Franklin Gothic Book"/>
              </a:rPr>
              <a:t>R</a:t>
            </a:r>
            <a:r>
              <a:rPr sz="2000" spc="-10" dirty="0" smtClean="0">
                <a:latin typeface="Franklin Gothic Book"/>
                <a:cs typeface="Franklin Gothic Book"/>
              </a:rPr>
              <a:t>eacti</a:t>
            </a:r>
            <a:r>
              <a:rPr sz="2000" spc="-15" dirty="0" smtClean="0">
                <a:latin typeface="Franklin Gothic Book"/>
                <a:cs typeface="Franklin Gothic Book"/>
              </a:rPr>
              <a:t>ons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6799" y="4419600"/>
            <a:ext cx="6553198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599" y="3886200"/>
            <a:ext cx="6638923" cy="447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399" y="3733800"/>
            <a:ext cx="6857998" cy="2895599"/>
          </a:xfrm>
          <a:custGeom>
            <a:avLst/>
            <a:gdLst/>
            <a:ahLst/>
            <a:cxnLst/>
            <a:rect l="l" t="t" r="r" b="b"/>
            <a:pathLst>
              <a:path w="6857998" h="2895599">
                <a:moveTo>
                  <a:pt x="0" y="482609"/>
                </a:moveTo>
                <a:lnTo>
                  <a:pt x="1599" y="443028"/>
                </a:lnTo>
                <a:lnTo>
                  <a:pt x="6316" y="404328"/>
                </a:lnTo>
                <a:lnTo>
                  <a:pt x="14025" y="366633"/>
                </a:lnTo>
                <a:lnTo>
                  <a:pt x="37925" y="294756"/>
                </a:lnTo>
                <a:lnTo>
                  <a:pt x="72306" y="228391"/>
                </a:lnTo>
                <a:lnTo>
                  <a:pt x="116172" y="168532"/>
                </a:lnTo>
                <a:lnTo>
                  <a:pt x="168532" y="116172"/>
                </a:lnTo>
                <a:lnTo>
                  <a:pt x="228391" y="72306"/>
                </a:lnTo>
                <a:lnTo>
                  <a:pt x="294756" y="37925"/>
                </a:lnTo>
                <a:lnTo>
                  <a:pt x="366633" y="14025"/>
                </a:lnTo>
                <a:lnTo>
                  <a:pt x="404327" y="6316"/>
                </a:lnTo>
                <a:lnTo>
                  <a:pt x="443028" y="1599"/>
                </a:lnTo>
                <a:lnTo>
                  <a:pt x="482609" y="0"/>
                </a:lnTo>
                <a:lnTo>
                  <a:pt x="6375388" y="0"/>
                </a:lnTo>
                <a:lnTo>
                  <a:pt x="6414969" y="1599"/>
                </a:lnTo>
                <a:lnTo>
                  <a:pt x="6453670" y="6316"/>
                </a:lnTo>
                <a:lnTo>
                  <a:pt x="6491365" y="14025"/>
                </a:lnTo>
                <a:lnTo>
                  <a:pt x="6563241" y="37925"/>
                </a:lnTo>
                <a:lnTo>
                  <a:pt x="6629606" y="72306"/>
                </a:lnTo>
                <a:lnTo>
                  <a:pt x="6689465" y="116172"/>
                </a:lnTo>
                <a:lnTo>
                  <a:pt x="6741825" y="168532"/>
                </a:lnTo>
                <a:lnTo>
                  <a:pt x="6785692" y="228391"/>
                </a:lnTo>
                <a:lnTo>
                  <a:pt x="6820072" y="294756"/>
                </a:lnTo>
                <a:lnTo>
                  <a:pt x="6843972" y="366633"/>
                </a:lnTo>
                <a:lnTo>
                  <a:pt x="6851681" y="404328"/>
                </a:lnTo>
                <a:lnTo>
                  <a:pt x="6856398" y="443028"/>
                </a:lnTo>
                <a:lnTo>
                  <a:pt x="6857998" y="482609"/>
                </a:lnTo>
                <a:lnTo>
                  <a:pt x="6857998" y="2412989"/>
                </a:lnTo>
                <a:lnTo>
                  <a:pt x="6856398" y="2452570"/>
                </a:lnTo>
                <a:lnTo>
                  <a:pt x="6851681" y="2491271"/>
                </a:lnTo>
                <a:lnTo>
                  <a:pt x="6843972" y="2528966"/>
                </a:lnTo>
                <a:lnTo>
                  <a:pt x="6820072" y="2600842"/>
                </a:lnTo>
                <a:lnTo>
                  <a:pt x="6785692" y="2667207"/>
                </a:lnTo>
                <a:lnTo>
                  <a:pt x="6741825" y="2727066"/>
                </a:lnTo>
                <a:lnTo>
                  <a:pt x="6689465" y="2779426"/>
                </a:lnTo>
                <a:lnTo>
                  <a:pt x="6629606" y="2823293"/>
                </a:lnTo>
                <a:lnTo>
                  <a:pt x="6563241" y="2857673"/>
                </a:lnTo>
                <a:lnTo>
                  <a:pt x="6491365" y="2881573"/>
                </a:lnTo>
                <a:lnTo>
                  <a:pt x="6453670" y="2889282"/>
                </a:lnTo>
                <a:lnTo>
                  <a:pt x="6414969" y="2893999"/>
                </a:lnTo>
                <a:lnTo>
                  <a:pt x="6375388" y="2895599"/>
                </a:lnTo>
                <a:lnTo>
                  <a:pt x="482609" y="2895599"/>
                </a:lnTo>
                <a:lnTo>
                  <a:pt x="443028" y="2893999"/>
                </a:lnTo>
                <a:lnTo>
                  <a:pt x="404327" y="2889282"/>
                </a:lnTo>
                <a:lnTo>
                  <a:pt x="366633" y="2881573"/>
                </a:lnTo>
                <a:lnTo>
                  <a:pt x="294756" y="2857673"/>
                </a:lnTo>
                <a:lnTo>
                  <a:pt x="228391" y="2823293"/>
                </a:lnTo>
                <a:lnTo>
                  <a:pt x="168532" y="2779426"/>
                </a:lnTo>
                <a:lnTo>
                  <a:pt x="116172" y="2727066"/>
                </a:lnTo>
                <a:lnTo>
                  <a:pt x="72306" y="2667207"/>
                </a:lnTo>
                <a:lnTo>
                  <a:pt x="37925" y="2600842"/>
                </a:lnTo>
                <a:lnTo>
                  <a:pt x="14025" y="2528966"/>
                </a:lnTo>
                <a:lnTo>
                  <a:pt x="6316" y="2491271"/>
                </a:lnTo>
                <a:lnTo>
                  <a:pt x="1599" y="2452570"/>
                </a:lnTo>
                <a:lnTo>
                  <a:pt x="0" y="2412989"/>
                </a:lnTo>
                <a:lnTo>
                  <a:pt x="0" y="482609"/>
                </a:lnTo>
                <a:close/>
              </a:path>
            </a:pathLst>
          </a:custGeom>
          <a:ln w="190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0200" y="3581400"/>
            <a:ext cx="5181598" cy="304800"/>
          </a:xfrm>
          <a:custGeom>
            <a:avLst/>
            <a:gdLst/>
            <a:ahLst/>
            <a:cxnLst/>
            <a:rect l="l" t="t" r="r" b="b"/>
            <a:pathLst>
              <a:path w="5181598" h="304800">
                <a:moveTo>
                  <a:pt x="0" y="304800"/>
                </a:moveTo>
                <a:lnTo>
                  <a:pt x="5181598" y="304800"/>
                </a:lnTo>
                <a:lnTo>
                  <a:pt x="5181598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199" y="3581400"/>
            <a:ext cx="5181598" cy="304800"/>
          </a:xfrm>
          <a:custGeom>
            <a:avLst/>
            <a:gdLst/>
            <a:ahLst/>
            <a:cxnLst/>
            <a:rect l="l" t="t" r="r" b="b"/>
            <a:pathLst>
              <a:path w="5181598" h="304800">
                <a:moveTo>
                  <a:pt x="0" y="0"/>
                </a:moveTo>
                <a:lnTo>
                  <a:pt x="5181598" y="0"/>
                </a:lnTo>
                <a:lnTo>
                  <a:pt x="5181598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37618" y="3562350"/>
            <a:ext cx="3713479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 smtClean="0">
                <a:latin typeface="Franklin Gothic Book"/>
                <a:cs typeface="Franklin Gothic Book"/>
              </a:rPr>
              <a:t>Gasi</a:t>
            </a:r>
            <a:r>
              <a:rPr sz="2000" spc="0" dirty="0" smtClean="0">
                <a:latin typeface="Franklin Gothic Book"/>
                <a:cs typeface="Franklin Gothic Book"/>
              </a:rPr>
              <a:t>fi</a:t>
            </a:r>
            <a:r>
              <a:rPr sz="2000" spc="-10" dirty="0" smtClean="0">
                <a:latin typeface="Franklin Gothic Book"/>
                <a:cs typeface="Franklin Gothic Book"/>
              </a:rPr>
              <a:t>cati</a:t>
            </a:r>
            <a:r>
              <a:rPr sz="2000" spc="-15" dirty="0" smtClean="0">
                <a:latin typeface="Franklin Gothic Book"/>
                <a:cs typeface="Franklin Gothic Book"/>
              </a:rPr>
              <a:t>on (</a:t>
            </a:r>
            <a:r>
              <a:rPr sz="2000" spc="-50" dirty="0" smtClean="0">
                <a:latin typeface="Franklin Gothic Book"/>
                <a:cs typeface="Franklin Gothic Book"/>
              </a:rPr>
              <a:t>R</a:t>
            </a:r>
            <a:r>
              <a:rPr sz="2000" spc="-10" dirty="0" smtClean="0">
                <a:latin typeface="Franklin Gothic Book"/>
                <a:cs typeface="Franklin Gothic Book"/>
              </a:rPr>
              <a:t>educti</a:t>
            </a:r>
            <a:r>
              <a:rPr sz="2000" spc="-15" dirty="0" smtClean="0">
                <a:latin typeface="Franklin Gothic Book"/>
                <a:cs typeface="Franklin Gothic Book"/>
              </a:rPr>
              <a:t>on) </a:t>
            </a:r>
            <a:r>
              <a:rPr sz="2000" spc="-50" dirty="0" smtClean="0">
                <a:latin typeface="Franklin Gothic Book"/>
                <a:cs typeface="Franklin Gothic Book"/>
              </a:rPr>
              <a:t>R</a:t>
            </a:r>
            <a:r>
              <a:rPr sz="2000" spc="-10" dirty="0" smtClean="0">
                <a:latin typeface="Franklin Gothic Book"/>
                <a:cs typeface="Franklin Gothic Book"/>
              </a:rPr>
              <a:t>eacti</a:t>
            </a:r>
            <a:r>
              <a:rPr sz="2000" spc="-15" dirty="0" smtClean="0">
                <a:latin typeface="Franklin Gothic Book"/>
                <a:cs typeface="Franklin Gothic Book"/>
              </a:rPr>
              <a:t>ons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9795" y="6143526"/>
            <a:ext cx="320294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0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lasma T</a:t>
            </a:r>
            <a:r>
              <a:rPr sz="20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orch (Westing</a:t>
            </a:r>
            <a:r>
              <a:rPr sz="20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</a:t>
            </a:r>
            <a:r>
              <a:rPr sz="20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</a:t>
            </a:r>
            <a:r>
              <a:rPr sz="20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use)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7930" rIns="0" bIns="0" rtlCol="0">
            <a:noAutofit/>
          </a:bodyPr>
          <a:lstStyle/>
          <a:p>
            <a:pPr marL="12700" algn="ctr">
              <a:lnSpc>
                <a:spcPts val="4285"/>
              </a:lnSpc>
            </a:pPr>
            <a:r>
              <a:rPr lang="en-US" sz="3600" dirty="0" smtClean="0">
                <a:solidFill>
                  <a:srgbClr val="262626"/>
                </a:solidFill>
                <a:latin typeface="Arial"/>
                <a:cs typeface="Arial"/>
              </a:rPr>
              <a:t>Feedstock </a:t>
            </a: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Hea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ing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Me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hods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4455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6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13488" y="3733799"/>
            <a:ext cx="3849509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0788" y="3721100"/>
            <a:ext cx="3875085" cy="2387599"/>
          </a:xfrm>
          <a:custGeom>
            <a:avLst/>
            <a:gdLst/>
            <a:ahLst/>
            <a:cxnLst/>
            <a:rect l="l" t="t" r="r" b="b"/>
            <a:pathLst>
              <a:path w="3875085" h="2387599">
                <a:moveTo>
                  <a:pt x="0" y="0"/>
                </a:moveTo>
                <a:lnTo>
                  <a:pt x="3875085" y="0"/>
                </a:lnTo>
                <a:lnTo>
                  <a:pt x="3875085" y="2387599"/>
                </a:lnTo>
                <a:lnTo>
                  <a:pt x="0" y="23875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100" y="3873500"/>
            <a:ext cx="3454399" cy="2231627"/>
          </a:xfrm>
          <a:custGeom>
            <a:avLst/>
            <a:gdLst/>
            <a:ahLst/>
            <a:cxnLst/>
            <a:rect l="l" t="t" r="r" b="b"/>
            <a:pathLst>
              <a:path w="3454399" h="2231627">
                <a:moveTo>
                  <a:pt x="0" y="0"/>
                </a:moveTo>
                <a:lnTo>
                  <a:pt x="3454399" y="0"/>
                </a:lnTo>
                <a:lnTo>
                  <a:pt x="3454399" y="2231627"/>
                </a:lnTo>
                <a:lnTo>
                  <a:pt x="0" y="223162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799" y="1981200"/>
            <a:ext cx="7924797" cy="707885"/>
          </a:xfrm>
          <a:custGeom>
            <a:avLst/>
            <a:gdLst/>
            <a:ahLst/>
            <a:cxnLst/>
            <a:rect l="l" t="t" r="r" b="b"/>
            <a:pathLst>
              <a:path w="7924797" h="707885">
                <a:moveTo>
                  <a:pt x="0" y="0"/>
                </a:moveTo>
                <a:lnTo>
                  <a:pt x="7924797" y="0"/>
                </a:lnTo>
                <a:lnTo>
                  <a:pt x="7924797" y="707885"/>
                </a:lnTo>
                <a:lnTo>
                  <a:pt x="0" y="70788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33E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2100" y="1318261"/>
            <a:ext cx="7868920" cy="2268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355">
              <a:lnSpc>
                <a:spcPct val="100000"/>
              </a:lnSpc>
            </a:pPr>
            <a:r>
              <a:rPr lang="en-US" sz="2800" spc="-15" dirty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Combustion:</a:t>
            </a:r>
            <a:endParaRPr sz="2800" dirty="0">
              <a:latin typeface="Franklin Gothic Book"/>
              <a:cs typeface="Franklin Gothic Book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19"/>
              </a:spcBef>
            </a:pPr>
            <a:endParaRPr sz="1200" dirty="0"/>
          </a:p>
          <a:p>
            <a:pPr marL="485140">
              <a:lnSpc>
                <a:spcPct val="100000"/>
              </a:lnSpc>
            </a:pPr>
            <a:r>
              <a:rPr sz="3000" dirty="0" smtClean="0">
                <a:latin typeface="Franklin Gothic Book"/>
                <a:cs typeface="Franklin Gothic Book"/>
              </a:rPr>
              <a:t>C</a:t>
            </a:r>
            <a:r>
              <a:rPr sz="3000" spc="-20" dirty="0" smtClean="0">
                <a:latin typeface="Franklin Gothic Book"/>
                <a:cs typeface="Franklin Gothic Book"/>
              </a:rPr>
              <a:t>h</a:t>
            </a:r>
            <a:r>
              <a:rPr sz="3000" spc="-25" dirty="0" smtClean="0">
                <a:latin typeface="Franklin Gothic Book"/>
                <a:cs typeface="Franklin Gothic Book"/>
              </a:rPr>
              <a:t>a</a:t>
            </a:r>
            <a:r>
              <a:rPr sz="3000" spc="-10" dirty="0" smtClean="0">
                <a:latin typeface="Franklin Gothic Book"/>
                <a:cs typeface="Franklin Gothic Book"/>
              </a:rPr>
              <a:t>r + </a:t>
            </a:r>
            <a:r>
              <a:rPr sz="3000" spc="-20" dirty="0" smtClean="0">
                <a:latin typeface="Franklin Gothic Book"/>
                <a:cs typeface="Franklin Gothic Book"/>
              </a:rPr>
              <a:t>L</a:t>
            </a:r>
            <a:r>
              <a:rPr sz="3000" spc="0" dirty="0" smtClean="0">
                <a:latin typeface="Franklin Gothic Book"/>
                <a:cs typeface="Franklin Gothic Book"/>
              </a:rPr>
              <a:t>imi</a:t>
            </a:r>
            <a:r>
              <a:rPr sz="3000" spc="-65" dirty="0" smtClean="0">
                <a:latin typeface="Franklin Gothic Book"/>
                <a:cs typeface="Franklin Gothic Book"/>
              </a:rPr>
              <a:t>t</a:t>
            </a:r>
            <a:r>
              <a:rPr sz="3000" spc="-20" dirty="0" smtClean="0">
                <a:latin typeface="Franklin Gothic Book"/>
                <a:cs typeface="Franklin Gothic Book"/>
              </a:rPr>
              <a:t>ed O</a:t>
            </a:r>
            <a:r>
              <a:rPr sz="3000" spc="-30" baseline="-20833" dirty="0" smtClean="0">
                <a:latin typeface="Franklin Gothic Book"/>
                <a:cs typeface="Franklin Gothic Book"/>
              </a:rPr>
              <a:t>2</a:t>
            </a:r>
            <a:r>
              <a:rPr sz="3000" spc="375" baseline="-20833" dirty="0" smtClean="0">
                <a:latin typeface="Franklin Gothic Book"/>
                <a:cs typeface="Franklin Gothic Book"/>
              </a:rPr>
              <a:t> </a:t>
            </a:r>
            <a:r>
              <a:rPr sz="3000" spc="0" dirty="0" smtClean="0">
                <a:latin typeface="Franklin Gothic Book"/>
                <a:cs typeface="Franklin Gothic Book"/>
              </a:rPr>
              <a:t>→ C</a:t>
            </a:r>
            <a:r>
              <a:rPr sz="3000" spc="-20" dirty="0" smtClean="0">
                <a:latin typeface="Franklin Gothic Book"/>
                <a:cs typeface="Franklin Gothic Book"/>
              </a:rPr>
              <a:t>O</a:t>
            </a:r>
            <a:r>
              <a:rPr sz="3000" spc="-30" baseline="-20833" dirty="0" smtClean="0">
                <a:latin typeface="Franklin Gothic Book"/>
                <a:cs typeface="Franklin Gothic Book"/>
              </a:rPr>
              <a:t>2</a:t>
            </a:r>
            <a:r>
              <a:rPr sz="3000" spc="375" baseline="-20833" dirty="0" smtClean="0">
                <a:latin typeface="Franklin Gothic Book"/>
                <a:cs typeface="Franklin Gothic Book"/>
              </a:rPr>
              <a:t> </a:t>
            </a:r>
            <a:r>
              <a:rPr sz="3000" spc="0" dirty="0" smtClean="0">
                <a:latin typeface="Franklin Gothic Book"/>
                <a:cs typeface="Franklin Gothic Book"/>
              </a:rPr>
              <a:t>+ C</a:t>
            </a:r>
            <a:r>
              <a:rPr sz="3000" spc="-20" dirty="0" smtClean="0">
                <a:latin typeface="Franklin Gothic Book"/>
                <a:cs typeface="Franklin Gothic Book"/>
              </a:rPr>
              <a:t>O + H</a:t>
            </a:r>
            <a:r>
              <a:rPr sz="3000" spc="-30" baseline="-20833" dirty="0" smtClean="0">
                <a:latin typeface="Franklin Gothic Book"/>
                <a:cs typeface="Franklin Gothic Book"/>
              </a:rPr>
              <a:t>2</a:t>
            </a:r>
            <a:r>
              <a:rPr sz="3000" spc="-20" dirty="0" smtClean="0">
                <a:latin typeface="Franklin Gothic Book"/>
                <a:cs typeface="Franklin Gothic Book"/>
              </a:rPr>
              <a:t>O +</a:t>
            </a:r>
            <a:r>
              <a:rPr sz="3000" spc="-5" dirty="0" smtClean="0">
                <a:latin typeface="Franklin Gothic Book"/>
                <a:cs typeface="Franklin Gothic Book"/>
              </a:rPr>
              <a:t> </a:t>
            </a:r>
            <a:r>
              <a:rPr sz="4000" spc="-25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Heat</a:t>
            </a:r>
            <a:endParaRPr sz="4000" dirty="0">
              <a:latin typeface="Franklin Gothic Book"/>
              <a:cs typeface="Franklin Gothic Book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 marL="12700"/>
            <a:r>
              <a:rPr lang="en-US"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Heater Source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:</a:t>
            </a:r>
            <a:endParaRPr lang="en-US" sz="2800" spc="-15" dirty="0" smtClean="0">
              <a:solidFill>
                <a:srgbClr val="262626"/>
              </a:solidFill>
              <a:latin typeface="Franklin Gothic Book"/>
              <a:cs typeface="Franklin Gothic Book"/>
            </a:endParaRPr>
          </a:p>
          <a:p>
            <a:pPr marL="12700"/>
            <a:r>
              <a:rPr lang="en-US" sz="2800" spc="-15" dirty="0">
                <a:solidFill>
                  <a:srgbClr val="262626"/>
                </a:solidFill>
                <a:latin typeface="Franklin Gothic Book"/>
                <a:cs typeface="Franklin Gothic Book"/>
              </a:rPr>
              <a:t>	</a:t>
            </a:r>
            <a:r>
              <a:rPr lang="en-US"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	</a:t>
            </a:r>
            <a:r>
              <a:rPr lang="en-US" sz="1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FEEDSTOCK W/MOISTURE&gt;20%</a:t>
            </a:r>
            <a:endParaRPr lang="en-US" sz="14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endParaRPr sz="2800" dirty="0">
              <a:latin typeface="Franklin Gothic Book"/>
              <a:cs typeface="Franklin Gothic Boo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7" y="3873500"/>
            <a:ext cx="3454401" cy="2222499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667000" y="3590606"/>
            <a:ext cx="152400" cy="67659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286000" y="5257800"/>
            <a:ext cx="152400" cy="914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1178" y="6145306"/>
            <a:ext cx="3666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en-US" sz="1400" spc="-15" dirty="0">
                <a:solidFill>
                  <a:srgbClr val="262626"/>
                </a:solidFill>
                <a:latin typeface="Franklin Gothic Book"/>
                <a:cs typeface="Franklin Gothic Book"/>
              </a:rPr>
              <a:t>FEEDSTOCK </a:t>
            </a:r>
            <a:r>
              <a:rPr lang="en-US" sz="1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W/ DESIRED MOISTURE CONTENT</a:t>
            </a:r>
            <a:endParaRPr lang="en-US" sz="14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2098" y="1828800"/>
            <a:ext cx="8470902" cy="1898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81355">
              <a:lnSpc>
                <a:spcPct val="100000"/>
              </a:lnSpc>
            </a:pPr>
            <a:r>
              <a:rPr sz="2600" dirty="0" smtClean="0">
                <a:latin typeface="Franklin Gothic Book"/>
                <a:cs typeface="Franklin Gothic Book"/>
              </a:rPr>
              <a:t>P</a:t>
            </a:r>
            <a:r>
              <a:rPr sz="2600" spc="-60" dirty="0" smtClean="0">
                <a:latin typeface="Franklin Gothic Book"/>
                <a:cs typeface="Franklin Gothic Book"/>
              </a:rPr>
              <a:t>r</a:t>
            </a:r>
            <a:r>
              <a:rPr sz="2600" spc="-55" dirty="0" smtClean="0">
                <a:latin typeface="Franklin Gothic Book"/>
                <a:cs typeface="Franklin Gothic Book"/>
              </a:rPr>
              <a:t>o</a:t>
            </a:r>
            <a:r>
              <a:rPr sz="2600" spc="-15" dirty="0" smtClean="0">
                <a:latin typeface="Franklin Gothic Book"/>
                <a:cs typeface="Franklin Gothic Book"/>
              </a:rPr>
              <a:t>xi</a:t>
            </a:r>
            <a:r>
              <a:rPr sz="2600" spc="-20" dirty="0" smtClean="0">
                <a:latin typeface="Franklin Gothic Book"/>
                <a:cs typeface="Franklin Gothic Book"/>
              </a:rPr>
              <a:t>ma</a:t>
            </a:r>
            <a:r>
              <a:rPr sz="2600" spc="-55" dirty="0" smtClean="0">
                <a:latin typeface="Franklin Gothic Book"/>
                <a:cs typeface="Franklin Gothic Book"/>
              </a:rPr>
              <a:t>t</a:t>
            </a:r>
            <a:r>
              <a:rPr sz="2600" spc="-15" dirty="0" smtClean="0">
                <a:latin typeface="Franklin Gothic Book"/>
                <a:cs typeface="Franklin Gothic Book"/>
              </a:rPr>
              <a:t>e </a:t>
            </a:r>
            <a:r>
              <a:rPr sz="2600" spc="-20" dirty="0" smtClean="0">
                <a:latin typeface="Franklin Gothic Book"/>
                <a:cs typeface="Franklin Gothic Book"/>
              </a:rPr>
              <a:t>A</a:t>
            </a:r>
            <a:r>
              <a:rPr sz="2600" spc="-15" dirty="0" smtClean="0">
                <a:latin typeface="Franklin Gothic Book"/>
                <a:cs typeface="Franklin Gothic Book"/>
              </a:rPr>
              <a:t>nalysis of </a:t>
            </a:r>
            <a:r>
              <a:rPr sz="2600" spc="-105" dirty="0" smtClean="0">
                <a:latin typeface="Franklin Gothic Book"/>
                <a:cs typeface="Franklin Gothic Book"/>
              </a:rPr>
              <a:t>V</a:t>
            </a:r>
            <a:r>
              <a:rPr sz="2600" spc="-15" dirty="0" smtClean="0">
                <a:latin typeface="Franklin Gothic Book"/>
                <a:cs typeface="Franklin Gothic Book"/>
              </a:rPr>
              <a:t>arious </a:t>
            </a:r>
            <a:r>
              <a:rPr lang="en-US" sz="2600" spc="-15" dirty="0" smtClean="0">
                <a:latin typeface="Franklin Gothic Book"/>
                <a:cs typeface="Franklin Gothic Book"/>
              </a:rPr>
              <a:t>Waste Train </a:t>
            </a:r>
            <a:r>
              <a:rPr sz="2600" spc="-70" dirty="0" smtClean="0">
                <a:latin typeface="Franklin Gothic Book"/>
                <a:cs typeface="Franklin Gothic Book"/>
              </a:rPr>
              <a:t>F</a:t>
            </a:r>
            <a:r>
              <a:rPr sz="2600" spc="-15" dirty="0" smtClean="0">
                <a:latin typeface="Franklin Gothic Book"/>
                <a:cs typeface="Franklin Gothic Book"/>
              </a:rPr>
              <a:t>eeds</a:t>
            </a:r>
            <a:r>
              <a:rPr sz="2600" spc="-50" dirty="0" smtClean="0">
                <a:latin typeface="Franklin Gothic Book"/>
                <a:cs typeface="Franklin Gothic Book"/>
              </a:rPr>
              <a:t>t</a:t>
            </a:r>
            <a:r>
              <a:rPr sz="2600" spc="-15" dirty="0" smtClean="0">
                <a:latin typeface="Franklin Gothic Book"/>
                <a:cs typeface="Franklin Gothic Book"/>
              </a:rPr>
              <a:t>ocks</a:t>
            </a:r>
            <a:endParaRPr sz="26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3600" spc="-30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eed</a:t>
            </a:r>
            <a:r>
              <a:rPr sz="3600" spc="-20" dirty="0" smtClean="0">
                <a:solidFill>
                  <a:srgbClr val="262626"/>
                </a:solidFill>
                <a:latin typeface="Arial"/>
                <a:cs typeface="Arial"/>
              </a:rPr>
              <a:t>s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ock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Prope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rt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ies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5598" y="6589973"/>
            <a:ext cx="2286000" cy="121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46050" algn="r">
              <a:lnSpc>
                <a:spcPts val="955"/>
              </a:lnSpc>
            </a:pPr>
            <a:r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02771"/>
              </p:ext>
            </p:extLst>
          </p:nvPr>
        </p:nvGraphicFramePr>
        <p:xfrm>
          <a:off x="152402" y="2514600"/>
          <a:ext cx="8839196" cy="3394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798"/>
                <a:gridCol w="1447800"/>
                <a:gridCol w="1828800"/>
                <a:gridCol w="1981200"/>
                <a:gridCol w="2133598"/>
              </a:tblGrid>
              <a:tr h="1188719"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</a:pPr>
                      <a:r>
                        <a:rPr sz="1600" spc="-15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600" spc="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aram</a:t>
                      </a:r>
                      <a:r>
                        <a:rPr sz="1600" spc="-15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600" spc="-45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600" spc="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er</a:t>
                      </a:r>
                      <a:endParaRPr sz="16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33E98"/>
                    </a:solidFill>
                  </a:tcPr>
                </a:tc>
                <a:tc>
                  <a:txBody>
                    <a:bodyPr/>
                    <a:lstStyle/>
                    <a:p>
                      <a:pPr marL="493395" marR="488315" indent="-635" algn="ctr">
                        <a:lnSpc>
                          <a:spcPct val="99000"/>
                        </a:lnSpc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MSW</a:t>
                      </a:r>
                      <a:endParaRPr sz="1600" baseline="24305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33E98"/>
                    </a:solidFill>
                  </a:tcPr>
                </a:tc>
                <a:tc>
                  <a:txBody>
                    <a:bodyPr/>
                    <a:lstStyle/>
                    <a:p>
                      <a:pPr marL="460375" marR="455295" indent="0" algn="ctr">
                        <a:lnSpc>
                          <a:spcPct val="99000"/>
                        </a:lnSpc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Bio-Solids</a:t>
                      </a:r>
                      <a:endParaRPr sz="1600" baseline="24305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33E98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Agriculture Waste    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endParaRPr sz="1600" baseline="24305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33E98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Construction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Waste </a:t>
                      </a:r>
                      <a:endParaRPr lang="en-US" sz="1600" baseline="24305" dirty="0" smtClean="0">
                        <a:latin typeface="Franklin Gothic Book"/>
                        <a:cs typeface="Franklin Gothic Book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endParaRPr sz="2400" baseline="24305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3E98"/>
                    </a:solidFill>
                  </a:tcPr>
                </a:tc>
              </a:tr>
              <a:tr h="4568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Franklin Gothic Book"/>
                          <a:cs typeface="Franklin Gothic Book"/>
                        </a:rPr>
                        <a:t>Ash, %</a:t>
                      </a:r>
                      <a:endParaRPr sz="2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endParaRPr sz="2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40-50</a:t>
                      </a:r>
                      <a:endParaRPr sz="2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</a:pPr>
                      <a:endParaRPr sz="2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</a:pPr>
                      <a:endParaRPr sz="2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E0"/>
                    </a:solidFill>
                  </a:tcPr>
                </a:tc>
              </a:tr>
              <a:tr h="4568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75" dirty="0" smtClean="0"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sz="2000" spc="0" dirty="0" smtClean="0">
                          <a:latin typeface="Franklin Gothic Book"/>
                          <a:cs typeface="Franklin Gothic Book"/>
                        </a:rPr>
                        <a:t>olatile, %</a:t>
                      </a:r>
                      <a:endParaRPr sz="2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endParaRPr sz="2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40-50</a:t>
                      </a:r>
                      <a:endParaRPr sz="2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endParaRPr sz="2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endParaRPr sz="2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F1"/>
                    </a:solidFill>
                  </a:tcPr>
                </a:tc>
              </a:tr>
              <a:tr h="4568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Franklin Gothic Book"/>
                          <a:cs typeface="Franklin Gothic Book"/>
                        </a:rPr>
                        <a:t>Fi</a:t>
                      </a:r>
                      <a:r>
                        <a:rPr sz="2000" spc="-35" dirty="0" smtClean="0">
                          <a:latin typeface="Franklin Gothic Book"/>
                          <a:cs typeface="Franklin Gothic Book"/>
                        </a:rPr>
                        <a:t>x</a:t>
                      </a:r>
                      <a:r>
                        <a:rPr sz="2000" spc="0" dirty="0" smtClean="0">
                          <a:latin typeface="Franklin Gothic Book"/>
                          <a:cs typeface="Franklin Gothic Book"/>
                        </a:rPr>
                        <a:t>ed C, %</a:t>
                      </a:r>
                      <a:endParaRPr sz="2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endParaRPr sz="2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5-10</a:t>
                      </a:r>
                      <a:endParaRPr sz="2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endParaRPr sz="2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endParaRPr sz="2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7E0"/>
                    </a:solidFill>
                  </a:tcPr>
                </a:tc>
              </a:tr>
              <a:tr h="75698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Franklin Gothic Book"/>
                          <a:cs typeface="Franklin Gothic Book"/>
                        </a:rPr>
                        <a:t>HH</a:t>
                      </a:r>
                      <a:r>
                        <a:rPr sz="2000" spc="-114" dirty="0" smtClean="0"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sz="2000" spc="0" dirty="0" smtClean="0">
                          <a:latin typeface="Franklin Gothic Book"/>
                          <a:cs typeface="Franklin Gothic Book"/>
                        </a:rPr>
                        <a:t>, Btu/lb</a:t>
                      </a:r>
                      <a:endParaRPr sz="200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80"/>
                        </a:spcBef>
                      </a:pPr>
                      <a:endParaRPr sz="1200"/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Franklin Gothic Book"/>
                          <a:cs typeface="Franklin Gothic Book"/>
                        </a:rPr>
                        <a:t>Sou</a:t>
                      </a:r>
                      <a:r>
                        <a:rPr sz="1200" spc="-20" dirty="0" smtClean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ces: </a:t>
                      </a:r>
                      <a:r>
                        <a:rPr sz="1200" spc="-1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. Stam</a:t>
                      </a:r>
                      <a:r>
                        <a:rPr sz="1200" spc="-30" dirty="0" smtClean="0"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200" spc="-20" dirty="0" smtClean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d </a:t>
                      </a:r>
                      <a:r>
                        <a:rPr sz="1200" spc="-35" dirty="0" smtClean="0">
                          <a:latin typeface="Franklin Gothic Book"/>
                          <a:cs typeface="Franklin Gothic Book"/>
                        </a:rPr>
                        <a:t>W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as</a:t>
                      </a:r>
                      <a:r>
                        <a:rPr sz="1200" spc="-25" dirty="0" smtClean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e </a:t>
                      </a:r>
                      <a:r>
                        <a:rPr sz="1200" spc="-20" dirty="0" smtClean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o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endParaRPr sz="2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80"/>
                        </a:spcBef>
                      </a:pPr>
                      <a:endParaRPr sz="1200" dirty="0"/>
                    </a:p>
                    <a:p>
                      <a:pPr marR="1587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latin typeface="Franklin Gothic Book"/>
                          <a:cs typeface="Franklin Gothic Book"/>
                        </a:rPr>
                        <a:t>Energy Dra</a:t>
                      </a:r>
                      <a:r>
                        <a:rPr sz="1200" spc="30" dirty="0" smtClean="0"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t </a:t>
                      </a:r>
                      <a:r>
                        <a:rPr sz="1200" spc="-25" dirty="0" smtClean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epo</a:t>
                      </a:r>
                      <a:r>
                        <a:rPr sz="1200" spc="35" dirty="0" smtClean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t; 2. Gi</a:t>
                      </a:r>
                      <a:r>
                        <a:rPr sz="1200" spc="-10" dirty="0" smtClean="0"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as </a:t>
                      </a:r>
                      <a:r>
                        <a:rPr sz="1200" spc="-10" dirty="0" smtClean="0"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t al., 2</a:t>
                      </a:r>
                      <a:endParaRPr sz="12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3000-5500</a:t>
                      </a:r>
                      <a:endParaRPr sz="2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80"/>
                        </a:spcBef>
                      </a:pPr>
                      <a:endParaRPr sz="12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0" dirty="0" smtClean="0">
                          <a:latin typeface="Franklin Gothic Book"/>
                          <a:cs typeface="Franklin Gothic Book"/>
                        </a:rPr>
                        <a:t>0</a:t>
                      </a:r>
                      <a:r>
                        <a:rPr sz="1200" spc="-25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200" spc="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sz="12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ct val="100000"/>
                        </a:lnSpc>
                      </a:pPr>
                      <a:endParaRPr sz="2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ct val="100000"/>
                        </a:lnSpc>
                      </a:pPr>
                      <a:endParaRPr sz="2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546859"/>
            <a:ext cx="4942205" cy="442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lang="en-US"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nergy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lang="en-US"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ontent</a:t>
            </a:r>
            <a:r>
              <a:rPr lang="en-US"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of Syngas, Biogas and Natural Gas</a:t>
            </a:r>
            <a:endParaRPr sz="28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75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100-130 B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tu/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ft</a:t>
            </a:r>
            <a:r>
              <a:rPr sz="2400" spc="-15" baseline="24305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3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typical (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r-blown)</a:t>
            </a:r>
            <a:endParaRPr sz="2400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120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Bi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ogas ~550 Btu/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ft</a:t>
            </a:r>
            <a:r>
              <a:rPr sz="2400" spc="-15" baseline="24305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3</a:t>
            </a:r>
            <a:endParaRPr sz="2400" baseline="24305" dirty="0">
              <a:latin typeface="Franklin Gothic Book"/>
              <a:cs typeface="Franklin Gothic Book"/>
            </a:endParaRPr>
          </a:p>
          <a:p>
            <a:pPr marL="518795" lvl="1" indent="-265430">
              <a:lnSpc>
                <a:spcPct val="100000"/>
              </a:lnSpc>
              <a:spcBef>
                <a:spcPts val="219"/>
              </a:spcBef>
              <a:buClr>
                <a:srgbClr val="7C93A0"/>
              </a:buClr>
              <a:buFont typeface="Arial"/>
              <a:buChar char="•"/>
              <a:tabLst>
                <a:tab pos="518795" algn="l"/>
              </a:tabLst>
            </a:pPr>
            <a:r>
              <a:rPr sz="240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atural 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~950 Btu/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ft</a:t>
            </a:r>
            <a:r>
              <a:rPr sz="2400" spc="-15" baseline="24305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3</a:t>
            </a:r>
            <a:endParaRPr sz="2400" baseline="24305" dirty="0">
              <a:latin typeface="Franklin Gothic Book"/>
              <a:cs typeface="Franklin Gothic Book"/>
            </a:endParaRPr>
          </a:p>
          <a:p>
            <a:pPr lvl="1">
              <a:lnSpc>
                <a:spcPts val="800"/>
              </a:lnSpc>
              <a:spcBef>
                <a:spcPts val="27"/>
              </a:spcBef>
              <a:buClr>
                <a:srgbClr val="7C93A0"/>
              </a:buClr>
              <a:buFont typeface="Arial"/>
              <a:buChar char="•"/>
            </a:pPr>
            <a:endParaRPr sz="80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P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ri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marily CO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and </a:t>
            </a:r>
            <a:r>
              <a:rPr sz="2800" spc="-2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</a:t>
            </a:r>
            <a:r>
              <a:rPr sz="2775" spc="0" baseline="-21021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2</a:t>
            </a:r>
            <a:endParaRPr sz="2775" baseline="-21021" dirty="0">
              <a:latin typeface="Franklin Gothic Book"/>
              <a:cs typeface="Franklin Gothic Book"/>
            </a:endParaRPr>
          </a:p>
          <a:p>
            <a:pPr>
              <a:lnSpc>
                <a:spcPts val="800"/>
              </a:lnSpc>
              <a:spcBef>
                <a:spcPts val="40"/>
              </a:spcBef>
              <a:buClr>
                <a:srgbClr val="7C93A0"/>
              </a:buClr>
              <a:buFont typeface="Arial"/>
              <a:buChar char="•"/>
            </a:pPr>
            <a:endParaRPr sz="800" dirty="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Usually highly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diluted wi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th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</a:t>
            </a:r>
            <a:r>
              <a:rPr sz="2775" spc="0" baseline="-21021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2</a:t>
            </a:r>
            <a:endParaRPr sz="2775" baseline="-21021" dirty="0">
              <a:latin typeface="Franklin Gothic Book"/>
              <a:cs typeface="Franklin Gothic Book"/>
            </a:endParaRPr>
          </a:p>
          <a:p>
            <a:pPr>
              <a:lnSpc>
                <a:spcPts val="1300"/>
              </a:lnSpc>
              <a:spcBef>
                <a:spcPts val="52"/>
              </a:spcBef>
              <a:buClr>
                <a:srgbClr val="7C93A0"/>
              </a:buClr>
              <a:buFont typeface="Arial"/>
              <a:buChar char="•"/>
            </a:pPr>
            <a:endParaRPr sz="1300" dirty="0"/>
          </a:p>
          <a:p>
            <a:pPr marL="241300" marR="358140" indent="-228600">
              <a:lnSpc>
                <a:spcPts val="286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S</a:t>
            </a: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yn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condi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oning re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qui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red</a:t>
            </a:r>
            <a:r>
              <a:rPr sz="28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for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use i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 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 gas engine</a:t>
            </a:r>
            <a:endParaRPr sz="2800" dirty="0">
              <a:latin typeface="Franklin Gothic Book"/>
              <a:cs typeface="Franklin Gothic Book"/>
            </a:endParaRPr>
          </a:p>
          <a:p>
            <a:pPr>
              <a:lnSpc>
                <a:spcPts val="1200"/>
              </a:lnSpc>
              <a:spcBef>
                <a:spcPts val="84"/>
              </a:spcBef>
              <a:buClr>
                <a:srgbClr val="7C93A0"/>
              </a:buClr>
              <a:buFont typeface="Arial"/>
              <a:buChar char="•"/>
            </a:pPr>
            <a:endParaRPr sz="1200" dirty="0"/>
          </a:p>
          <a:p>
            <a:pPr marL="241300" marR="518159" indent="-228600">
              <a:lnSpc>
                <a:spcPts val="286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</a:t>
            </a:r>
            <a:r>
              <a:rPr sz="28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rmal oxidation of syn</a:t>
            </a:r>
            <a:r>
              <a:rPr sz="28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</a:t>
            </a:r>
            <a:r>
              <a:rPr sz="28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as avoids gas cleaning</a:t>
            </a:r>
            <a:endParaRPr sz="28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noAutofit/>
          </a:bodyPr>
          <a:lstStyle/>
          <a:p>
            <a:pPr marL="12700" algn="ctr">
              <a:lnSpc>
                <a:spcPts val="4285"/>
              </a:lnSpc>
            </a:pPr>
            <a:r>
              <a:rPr sz="3600" dirty="0" smtClean="0">
                <a:solidFill>
                  <a:srgbClr val="262626"/>
                </a:solidFill>
                <a:latin typeface="Arial"/>
                <a:cs typeface="Arial"/>
              </a:rPr>
              <a:t>Syngas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Prope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rt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ies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2057400"/>
            <a:ext cx="3428998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2600" y="2057400"/>
            <a:ext cx="3428999" cy="2971799"/>
          </a:xfrm>
          <a:custGeom>
            <a:avLst/>
            <a:gdLst/>
            <a:ahLst/>
            <a:cxnLst/>
            <a:rect l="l" t="t" r="r" b="b"/>
            <a:pathLst>
              <a:path w="3428999" h="2971799">
                <a:moveTo>
                  <a:pt x="0" y="495310"/>
                </a:moveTo>
                <a:lnTo>
                  <a:pt x="1641" y="454686"/>
                </a:lnTo>
                <a:lnTo>
                  <a:pt x="6482" y="414968"/>
                </a:lnTo>
                <a:lnTo>
                  <a:pt x="14395" y="376281"/>
                </a:lnTo>
                <a:lnTo>
                  <a:pt x="25251" y="338753"/>
                </a:lnTo>
                <a:lnTo>
                  <a:pt x="38923" y="302512"/>
                </a:lnTo>
                <a:lnTo>
                  <a:pt x="55285" y="267686"/>
                </a:lnTo>
                <a:lnTo>
                  <a:pt x="74208" y="234401"/>
                </a:lnTo>
                <a:lnTo>
                  <a:pt x="95566" y="202786"/>
                </a:lnTo>
                <a:lnTo>
                  <a:pt x="145072" y="145072"/>
                </a:lnTo>
                <a:lnTo>
                  <a:pt x="202786" y="95566"/>
                </a:lnTo>
                <a:lnTo>
                  <a:pt x="234401" y="74208"/>
                </a:lnTo>
                <a:lnTo>
                  <a:pt x="267686" y="55285"/>
                </a:lnTo>
                <a:lnTo>
                  <a:pt x="302512" y="38923"/>
                </a:lnTo>
                <a:lnTo>
                  <a:pt x="338753" y="25251"/>
                </a:lnTo>
                <a:lnTo>
                  <a:pt x="376281" y="14395"/>
                </a:lnTo>
                <a:lnTo>
                  <a:pt x="414968" y="6482"/>
                </a:lnTo>
                <a:lnTo>
                  <a:pt x="454686" y="1641"/>
                </a:lnTo>
                <a:lnTo>
                  <a:pt x="495310" y="0"/>
                </a:lnTo>
                <a:lnTo>
                  <a:pt x="2933689" y="0"/>
                </a:lnTo>
                <a:lnTo>
                  <a:pt x="2974312" y="1641"/>
                </a:lnTo>
                <a:lnTo>
                  <a:pt x="3014031" y="6482"/>
                </a:lnTo>
                <a:lnTo>
                  <a:pt x="3052717" y="14395"/>
                </a:lnTo>
                <a:lnTo>
                  <a:pt x="3090245" y="25251"/>
                </a:lnTo>
                <a:lnTo>
                  <a:pt x="3126486" y="38923"/>
                </a:lnTo>
                <a:lnTo>
                  <a:pt x="3161312" y="55285"/>
                </a:lnTo>
                <a:lnTo>
                  <a:pt x="3194597" y="74208"/>
                </a:lnTo>
                <a:lnTo>
                  <a:pt x="3226212" y="95566"/>
                </a:lnTo>
                <a:lnTo>
                  <a:pt x="3283926" y="145072"/>
                </a:lnTo>
                <a:lnTo>
                  <a:pt x="3333433" y="202786"/>
                </a:lnTo>
                <a:lnTo>
                  <a:pt x="3354790" y="234401"/>
                </a:lnTo>
                <a:lnTo>
                  <a:pt x="3373713" y="267686"/>
                </a:lnTo>
                <a:lnTo>
                  <a:pt x="3390075" y="302512"/>
                </a:lnTo>
                <a:lnTo>
                  <a:pt x="3403747" y="338753"/>
                </a:lnTo>
                <a:lnTo>
                  <a:pt x="3414604" y="376281"/>
                </a:lnTo>
                <a:lnTo>
                  <a:pt x="3422516" y="414968"/>
                </a:lnTo>
                <a:lnTo>
                  <a:pt x="3427357" y="454686"/>
                </a:lnTo>
                <a:lnTo>
                  <a:pt x="3428999" y="495310"/>
                </a:lnTo>
                <a:lnTo>
                  <a:pt x="3428999" y="2476489"/>
                </a:lnTo>
                <a:lnTo>
                  <a:pt x="3427357" y="2517112"/>
                </a:lnTo>
                <a:lnTo>
                  <a:pt x="3422516" y="2556830"/>
                </a:lnTo>
                <a:lnTo>
                  <a:pt x="3414604" y="2595517"/>
                </a:lnTo>
                <a:lnTo>
                  <a:pt x="3403747" y="2633045"/>
                </a:lnTo>
                <a:lnTo>
                  <a:pt x="3390075" y="2669286"/>
                </a:lnTo>
                <a:lnTo>
                  <a:pt x="3373713" y="2704112"/>
                </a:lnTo>
                <a:lnTo>
                  <a:pt x="3354790" y="2737397"/>
                </a:lnTo>
                <a:lnTo>
                  <a:pt x="3333433" y="2769012"/>
                </a:lnTo>
                <a:lnTo>
                  <a:pt x="3283926" y="2826726"/>
                </a:lnTo>
                <a:lnTo>
                  <a:pt x="3226212" y="2876232"/>
                </a:lnTo>
                <a:lnTo>
                  <a:pt x="3194597" y="2897590"/>
                </a:lnTo>
                <a:lnTo>
                  <a:pt x="3161312" y="2916513"/>
                </a:lnTo>
                <a:lnTo>
                  <a:pt x="3126486" y="2932875"/>
                </a:lnTo>
                <a:lnTo>
                  <a:pt x="3090245" y="2946547"/>
                </a:lnTo>
                <a:lnTo>
                  <a:pt x="3052717" y="2957404"/>
                </a:lnTo>
                <a:lnTo>
                  <a:pt x="3014031" y="2965316"/>
                </a:lnTo>
                <a:lnTo>
                  <a:pt x="2974312" y="2970157"/>
                </a:lnTo>
                <a:lnTo>
                  <a:pt x="2933689" y="2971799"/>
                </a:lnTo>
                <a:lnTo>
                  <a:pt x="495310" y="2971799"/>
                </a:lnTo>
                <a:lnTo>
                  <a:pt x="454686" y="2970157"/>
                </a:lnTo>
                <a:lnTo>
                  <a:pt x="414968" y="2965316"/>
                </a:lnTo>
                <a:lnTo>
                  <a:pt x="376281" y="2957404"/>
                </a:lnTo>
                <a:lnTo>
                  <a:pt x="338753" y="2946547"/>
                </a:lnTo>
                <a:lnTo>
                  <a:pt x="302512" y="2932875"/>
                </a:lnTo>
                <a:lnTo>
                  <a:pt x="267686" y="2916513"/>
                </a:lnTo>
                <a:lnTo>
                  <a:pt x="234401" y="2897590"/>
                </a:lnTo>
                <a:lnTo>
                  <a:pt x="202786" y="2876232"/>
                </a:lnTo>
                <a:lnTo>
                  <a:pt x="145072" y="2826726"/>
                </a:lnTo>
                <a:lnTo>
                  <a:pt x="95566" y="2769012"/>
                </a:lnTo>
                <a:lnTo>
                  <a:pt x="74208" y="2737397"/>
                </a:lnTo>
                <a:lnTo>
                  <a:pt x="55285" y="2704112"/>
                </a:lnTo>
                <a:lnTo>
                  <a:pt x="38923" y="2669286"/>
                </a:lnTo>
                <a:lnTo>
                  <a:pt x="25251" y="2633045"/>
                </a:lnTo>
                <a:lnTo>
                  <a:pt x="14395" y="2595517"/>
                </a:lnTo>
                <a:lnTo>
                  <a:pt x="6482" y="2556830"/>
                </a:lnTo>
                <a:lnTo>
                  <a:pt x="1641" y="2517112"/>
                </a:lnTo>
                <a:lnTo>
                  <a:pt x="0" y="2476489"/>
                </a:lnTo>
                <a:lnTo>
                  <a:pt x="0" y="49531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80472" y="2222791"/>
            <a:ext cx="2599690" cy="711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5565">
              <a:lnSpc>
                <a:spcPts val="2800"/>
              </a:lnSpc>
            </a:pPr>
            <a:r>
              <a:rPr sz="2400" b="1" dirty="0" smtClean="0">
                <a:latin typeface="Arial"/>
                <a:cs typeface="Arial"/>
              </a:rPr>
              <a:t>Exam</a:t>
            </a:r>
            <a:r>
              <a:rPr sz="2400" b="1" spc="-15" dirty="0" smtClean="0">
                <a:latin typeface="Arial"/>
                <a:cs typeface="Arial"/>
              </a:rPr>
              <a:t>ple</a:t>
            </a:r>
            <a:r>
              <a:rPr sz="2400" b="1" spc="-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Sy</a:t>
            </a:r>
            <a:r>
              <a:rPr sz="2400" b="1" spc="-15" dirty="0" smtClean="0">
                <a:latin typeface="Arial"/>
                <a:cs typeface="Arial"/>
              </a:rPr>
              <a:t>ngas Compos</a:t>
            </a:r>
            <a:r>
              <a:rPr sz="2400" b="1" spc="-10" dirty="0" smtClean="0">
                <a:latin typeface="Arial"/>
                <a:cs typeface="Arial"/>
              </a:rPr>
              <a:t>ition</a:t>
            </a:r>
            <a:r>
              <a:rPr sz="2400" b="1" spc="-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(v</a:t>
            </a:r>
            <a:r>
              <a:rPr sz="2400" b="1" spc="-10" dirty="0" smtClean="0">
                <a:latin typeface="Arial"/>
                <a:cs typeface="Arial"/>
              </a:rPr>
              <a:t>/v)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4970" y="3205770"/>
            <a:ext cx="2686685" cy="1377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Hy</a:t>
            </a:r>
            <a:r>
              <a:rPr sz="1800" b="1" spc="-15" dirty="0" smtClean="0">
                <a:latin typeface="Arial"/>
                <a:cs typeface="Arial"/>
              </a:rPr>
              <a:t>drogen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-15" dirty="0" smtClean="0">
                <a:latin typeface="Arial"/>
                <a:cs typeface="Arial"/>
              </a:rPr>
              <a:t>=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9%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00" b="1" dirty="0" smtClean="0">
                <a:latin typeface="Arial"/>
                <a:cs typeface="Arial"/>
              </a:rPr>
              <a:t>Car</a:t>
            </a:r>
            <a:r>
              <a:rPr sz="1800" b="1" spc="-15" dirty="0" smtClean="0">
                <a:latin typeface="Arial"/>
                <a:cs typeface="Arial"/>
              </a:rPr>
              <a:t>bon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m</a:t>
            </a:r>
            <a:r>
              <a:rPr sz="1800" b="1" spc="-15" dirty="0" smtClean="0">
                <a:latin typeface="Arial"/>
                <a:cs typeface="Arial"/>
              </a:rPr>
              <a:t>onox</a:t>
            </a:r>
            <a:r>
              <a:rPr sz="1800" b="1" spc="-10" dirty="0" smtClean="0">
                <a:latin typeface="Arial"/>
                <a:cs typeface="Arial"/>
              </a:rPr>
              <a:t>ide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-15" dirty="0" smtClean="0">
                <a:latin typeface="Arial"/>
                <a:cs typeface="Arial"/>
              </a:rPr>
              <a:t>=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14%</a:t>
            </a:r>
            <a:endParaRPr sz="1800">
              <a:latin typeface="Arial"/>
              <a:cs typeface="Arial"/>
            </a:endParaRPr>
          </a:p>
          <a:p>
            <a:pPr marL="12700" marR="292100">
              <a:lnSpc>
                <a:spcPct val="101899"/>
              </a:lnSpc>
            </a:pPr>
            <a:r>
              <a:rPr sz="1800" b="1" dirty="0" smtClean="0">
                <a:latin typeface="Arial"/>
                <a:cs typeface="Arial"/>
              </a:rPr>
              <a:t>Car</a:t>
            </a:r>
            <a:r>
              <a:rPr sz="1800" b="1" spc="-15" dirty="0" smtClean="0">
                <a:latin typeface="Arial"/>
                <a:cs typeface="Arial"/>
              </a:rPr>
              <a:t>bon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-10" dirty="0" smtClean="0">
                <a:latin typeface="Arial"/>
                <a:cs typeface="Arial"/>
              </a:rPr>
              <a:t>dioxide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-15" dirty="0" smtClean="0">
                <a:latin typeface="Arial"/>
                <a:cs typeface="Arial"/>
              </a:rPr>
              <a:t>=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20% Me</a:t>
            </a:r>
            <a:r>
              <a:rPr sz="1800" b="1" spc="-10" dirty="0" smtClean="0">
                <a:latin typeface="Arial"/>
                <a:cs typeface="Arial"/>
              </a:rPr>
              <a:t>tha</a:t>
            </a:r>
            <a:r>
              <a:rPr sz="1800" b="1" spc="-15" dirty="0" smtClean="0">
                <a:latin typeface="Arial"/>
                <a:cs typeface="Arial"/>
              </a:rPr>
              <a:t>ne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-15" dirty="0" smtClean="0">
                <a:latin typeface="Arial"/>
                <a:cs typeface="Arial"/>
              </a:rPr>
              <a:t>=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7%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00" b="1" dirty="0" smtClean="0">
                <a:latin typeface="Arial"/>
                <a:cs typeface="Arial"/>
              </a:rPr>
              <a:t>N</a:t>
            </a:r>
            <a:r>
              <a:rPr sz="1800" b="1" spc="-5" dirty="0" smtClean="0">
                <a:latin typeface="Arial"/>
                <a:cs typeface="Arial"/>
              </a:rPr>
              <a:t>itr</a:t>
            </a:r>
            <a:r>
              <a:rPr sz="1800" b="1" spc="-15" dirty="0" smtClean="0">
                <a:latin typeface="Arial"/>
                <a:cs typeface="Arial"/>
              </a:rPr>
              <a:t>ogen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-15" dirty="0" smtClean="0">
                <a:latin typeface="Arial"/>
                <a:cs typeface="Arial"/>
              </a:rPr>
              <a:t>=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50%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62600" y="2971800"/>
            <a:ext cx="3428999" cy="1"/>
          </a:xfrm>
          <a:custGeom>
            <a:avLst/>
            <a:gdLst/>
            <a:ahLst/>
            <a:cxnLst/>
            <a:rect l="l" t="t" r="r" b="b"/>
            <a:pathLst>
              <a:path w="3428999" h="1">
                <a:moveTo>
                  <a:pt x="0" y="0"/>
                </a:moveTo>
                <a:lnTo>
                  <a:pt x="3428999" y="1"/>
                </a:lnTo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16960" y="6589973"/>
            <a:ext cx="13843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4163" y="1620578"/>
            <a:ext cx="1546860" cy="363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Gasi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cation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040064"/>
            <a:ext cx="4160518" cy="2989135"/>
          </a:xfrm>
          <a:custGeom>
            <a:avLst/>
            <a:gdLst/>
            <a:ahLst/>
            <a:cxnLst/>
            <a:rect l="l" t="t" r="r" b="b"/>
            <a:pathLst>
              <a:path w="4160518" h="2989135">
                <a:moveTo>
                  <a:pt x="0" y="0"/>
                </a:moveTo>
                <a:lnTo>
                  <a:pt x="4160518" y="0"/>
                </a:lnTo>
                <a:lnTo>
                  <a:pt x="4160518" y="2989135"/>
                </a:lnTo>
                <a:lnTo>
                  <a:pt x="0" y="2989135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100" y="3829748"/>
            <a:ext cx="3152775" cy="8331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Reducing environment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7C93A0"/>
              </a:buClr>
              <a:buFont typeface="Arial"/>
              <a:buChar char="•"/>
            </a:pPr>
            <a:endParaRPr sz="70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L</a:t>
            </a:r>
            <a:r>
              <a:rPr sz="2400" spc="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imi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ted oxy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g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en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330" rIns="0" bIns="0" rtlCol="0">
            <a:noAutofit/>
          </a:bodyPr>
          <a:lstStyle/>
          <a:p>
            <a:pPr marL="12700" algn="ctr">
              <a:lnSpc>
                <a:spcPts val="4285"/>
              </a:lnSpc>
            </a:pPr>
            <a:r>
              <a:rPr sz="3600" spc="-35" dirty="0" smtClean="0">
                <a:solidFill>
                  <a:srgbClr val="262626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asi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ica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ion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20" dirty="0" smtClean="0">
                <a:solidFill>
                  <a:srgbClr val="262626"/>
                </a:solidFill>
                <a:latin typeface="Arial"/>
                <a:cs typeface="Arial"/>
              </a:rPr>
              <a:t>vs.</a:t>
            </a:r>
            <a:r>
              <a:rPr sz="3600" spc="-5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ncinera</a:t>
            </a:r>
            <a:r>
              <a:rPr sz="3600" spc="-15" dirty="0" smtClean="0">
                <a:solidFill>
                  <a:srgbClr val="262626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262626"/>
                </a:solidFill>
                <a:latin typeface="Arial"/>
                <a:cs typeface="Arial"/>
              </a:rPr>
              <a:t>ion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dirty="0" smtClean="0">
                <a:solidFill>
                  <a:srgbClr val="B7B7A9"/>
                </a:solidFill>
                <a:latin typeface="Franklin Gothic Book"/>
                <a:cs typeface="Franklin Gothic Book"/>
              </a:rPr>
              <a:t>9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9970" y="2040064"/>
            <a:ext cx="4160518" cy="2989135"/>
          </a:xfrm>
          <a:custGeom>
            <a:avLst/>
            <a:gdLst/>
            <a:ahLst/>
            <a:cxnLst/>
            <a:rect l="l" t="t" r="r" b="b"/>
            <a:pathLst>
              <a:path w="4160518" h="2989135">
                <a:moveTo>
                  <a:pt x="0" y="0"/>
                </a:moveTo>
                <a:lnTo>
                  <a:pt x="4160518" y="0"/>
                </a:lnTo>
                <a:lnTo>
                  <a:pt x="4160518" y="2989135"/>
                </a:lnTo>
                <a:lnTo>
                  <a:pt x="0" y="2989135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100" y="2055304"/>
            <a:ext cx="7457440" cy="1071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ts val="24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  <a:tab pos="4377690" algn="l"/>
                <a:tab pos="4606290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Drying re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q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uired as	</a:t>
            </a:r>
            <a:r>
              <a:rPr sz="2400" spc="-15" dirty="0" smtClean="0">
                <a:solidFill>
                  <a:srgbClr val="7C93A0"/>
                </a:solidFill>
                <a:latin typeface="Arial"/>
                <a:cs typeface="Arial"/>
              </a:rPr>
              <a:t>•</a:t>
            </a:r>
            <a:r>
              <a:rPr sz="2400" spc="290" dirty="0" smtClean="0">
                <a:solidFill>
                  <a:srgbClr val="7C93A0"/>
                </a:solidFill>
                <a:latin typeface="Arial"/>
                <a:cs typeface="Arial"/>
              </a:rPr>
              <a:t>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Drying not re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q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uired as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p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retreatment step		pretreatment step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7C93A0"/>
              </a:buClr>
              <a:buFont typeface="Arial"/>
              <a:buChar char="•"/>
            </a:pPr>
            <a:endParaRPr sz="65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  <a:tab pos="4377690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Designed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maximize	</a:t>
            </a:r>
            <a:r>
              <a:rPr sz="2400" spc="-15" dirty="0" smtClean="0">
                <a:solidFill>
                  <a:srgbClr val="7C93A0"/>
                </a:solidFill>
                <a:latin typeface="Arial"/>
                <a:cs typeface="Arial"/>
              </a:rPr>
              <a:t>•</a:t>
            </a:r>
            <a:r>
              <a:rPr sz="2400" spc="290" dirty="0" smtClean="0">
                <a:solidFill>
                  <a:srgbClr val="7C93A0"/>
                </a:solidFill>
                <a:latin typeface="Arial"/>
                <a:cs typeface="Arial"/>
              </a:rPr>
              <a:t>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Designed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maximize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699" y="3111944"/>
            <a:ext cx="3533140" cy="699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500"/>
              </a:lnSpc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feedstock conversion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C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and 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</a:t>
            </a:r>
            <a:r>
              <a:rPr sz="2400" spc="-30" baseline="-20833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2</a:t>
            </a:r>
            <a:endParaRPr sz="2400" baseline="-20833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7028" y="1620578"/>
            <a:ext cx="155194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Inci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neration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5870" y="3111944"/>
            <a:ext cx="3651885" cy="699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500"/>
              </a:lnSpc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feedstock conversion 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to C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</a:t>
            </a:r>
            <a:r>
              <a:rPr sz="2400" spc="-30" baseline="-20833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2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and 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</a:t>
            </a:r>
            <a:r>
              <a:rPr sz="2400" spc="-30" baseline="-20833" dirty="0" smtClean="0">
                <a:solidFill>
                  <a:srgbClr val="323232"/>
                </a:solidFill>
                <a:latin typeface="Franklin Gothic Book"/>
                <a:cs typeface="Franklin Gothic Book"/>
              </a:rPr>
              <a:t>2</a:t>
            </a: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0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7270" y="3829748"/>
            <a:ext cx="3909695" cy="8331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2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Highly</a:t>
            </a:r>
            <a:r>
              <a:rPr sz="2400" spc="-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oxidizing environment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7C93A0"/>
              </a:buClr>
              <a:buFont typeface="Arial"/>
              <a:buChar char="•"/>
            </a:pPr>
            <a:endParaRPr sz="700"/>
          </a:p>
          <a:p>
            <a:pPr marL="241300" indent="-228600">
              <a:lnSpc>
                <a:spcPct val="100000"/>
              </a:lnSpc>
              <a:buClr>
                <a:srgbClr val="7C93A0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5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Excess ai</a:t>
            </a:r>
            <a:r>
              <a:rPr sz="2400" spc="-10" dirty="0" smtClean="0">
                <a:solidFill>
                  <a:srgbClr val="262626"/>
                </a:solidFill>
                <a:latin typeface="Franklin Gothic Book"/>
                <a:cs typeface="Franklin Gothic Book"/>
              </a:rPr>
              <a:t>r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4588</TotalTime>
  <Words>1746</Words>
  <Application>Microsoft Office PowerPoint</Application>
  <PresentationFormat>On-screen Show (4:3)</PresentationFormat>
  <Paragraphs>531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Agenda</vt:lpstr>
      <vt:lpstr>Background – History of Gasification</vt:lpstr>
      <vt:lpstr>Process Fundamentals</vt:lpstr>
      <vt:lpstr>Reaction Pathways</vt:lpstr>
      <vt:lpstr>Feedstock Heating Methods</vt:lpstr>
      <vt:lpstr>Feedstock Properties</vt:lpstr>
      <vt:lpstr>Syngas Properties</vt:lpstr>
      <vt:lpstr>Gasification vs. Incineration</vt:lpstr>
      <vt:lpstr>Biosolids Gasification Configurations</vt:lpstr>
      <vt:lpstr>PowerPoint Presentation</vt:lpstr>
      <vt:lpstr>Process Diagram for Kopf Gasification Plant</vt:lpstr>
      <vt:lpstr>Staffing Requirements</vt:lpstr>
      <vt:lpstr>Syngas from “Fresh Solids”</vt:lpstr>
      <vt:lpstr>Stamford, CT Waste to Energy Project</vt:lpstr>
      <vt:lpstr>Stamford Pilot Gasifier</vt:lpstr>
      <vt:lpstr>Stamford/Nexterra Current Status</vt:lpstr>
      <vt:lpstr>Energy Balance Considerations</vt:lpstr>
      <vt:lpstr>Power Generation Options</vt:lpstr>
      <vt:lpstr>Energy Required for Drying</vt:lpstr>
      <vt:lpstr>Energy Balances Presented in Literature</vt:lpstr>
      <vt:lpstr>Energy Balances Presented in Literature</vt:lpstr>
      <vt:lpstr>Energy Balances from Operating Facilities</vt:lpstr>
      <vt:lpstr>PowerPoint Presentation</vt:lpstr>
      <vt:lpstr>Economics of Two-Stage Sludge Gasification</vt:lpstr>
      <vt:lpstr>Air Emissions Regulatory Requirements</vt:lpstr>
      <vt:lpstr>Air Emissions Data</vt:lpstr>
      <vt:lpstr>Gasification Relative to Today’s Issues</vt:lpstr>
      <vt:lpstr>Be Aware of the Process Cycle History…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Chaitali Shethna</dc:creator>
  <cp:lastModifiedBy>Chaitali Shethna</cp:lastModifiedBy>
  <cp:revision>24</cp:revision>
  <cp:lastPrinted>2017-05-02T19:07:15Z</cp:lastPrinted>
  <dcterms:created xsi:type="dcterms:W3CDTF">2017-04-24T15:19:21Z</dcterms:created>
  <dcterms:modified xsi:type="dcterms:W3CDTF">2017-05-03T13:39:17Z</dcterms:modified>
</cp:coreProperties>
</file>